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8229600" cx="14630400"/>
  <p:notesSz cx="8229600" cy="14630400"/>
  <p:embeddedFontLst>
    <p:embeddedFont>
      <p:font typeface="Overpass"/>
      <p:regular r:id="rId21"/>
      <p:bold r:id="rId22"/>
      <p:italic r:id="rId23"/>
      <p:boldItalic r:id="rId24"/>
    </p:embeddedFont>
    <p:embeddedFont>
      <p:font typeface="Syne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Overpass-bold.fntdata"/><Relationship Id="rId21" Type="http://schemas.openxmlformats.org/officeDocument/2006/relationships/font" Target="fonts/Overpass-regular.fntdata"/><Relationship Id="rId24" Type="http://schemas.openxmlformats.org/officeDocument/2006/relationships/font" Target="fonts/Overpass-boldItalic.fntdata"/><Relationship Id="rId23" Type="http://schemas.openxmlformats.org/officeDocument/2006/relationships/font" Target="fonts/Overpas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yne-bold.fntdata"/><Relationship Id="rId25" Type="http://schemas.openxmlformats.org/officeDocument/2006/relationships/font" Target="fonts/Syn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4e56fbf24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g34e56fbf24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34e56fbf24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e56fbf247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34e56fbf247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4e56fbf247_0_1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e56fbf247_0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4e56fbf247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4e56fbf247_0_2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e56fbf247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34e56fbf247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4e56fbf247_0_2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4e56fbf247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34e56fbf247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4e56fbf247_0_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e56fbf247_0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34e56fbf247_0_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4e56fbf247_0_2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e56fbf247_0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34e56fbf247_0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4e56fbf247_0_2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288aee0ae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35288aee0ae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5288aee0ae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4e56fbf247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34e56fbf247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34e56fbf247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e56fbf247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34e56fbf247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34e56fbf247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e56fbf247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34e56fbf247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34e56fbf247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e56fbf247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4e56fbf247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4e56fbf247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e56fbf247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34e56fbf247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34e56fbf247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e56fbf247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34e56fbf247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4e56fbf247_0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e56fbf247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4e56fbf247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4e56fbf247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e56fbf247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4e56fbf247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4e56fbf247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hyperlink" Target="https://www.youtube.com/watch?v=3Tf_Mhh61n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10" Type="http://schemas.openxmlformats.org/officeDocument/2006/relationships/image" Target="../media/image29.png"/><Relationship Id="rId9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Relationship Id="rId8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7950" y="560308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793790" y="3499604"/>
            <a:ext cx="130428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4450"/>
              <a:buFont typeface="Syne"/>
              <a:buNone/>
            </a:pPr>
            <a:r>
              <a:rPr b="1" i="0" lang="en-US" sz="4450" u="none" cap="none" strike="noStrik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Too Busy for Risk? Measuring the Distraction Effect of March Madness on Financial</a:t>
            </a:r>
            <a:endParaRPr b="0" i="0" sz="44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793790" y="5966103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Overpass"/>
              <a:buNone/>
            </a:pPr>
            <a:r>
              <a:rPr b="0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Shang-Yi(Joe) Lin</a:t>
            </a:r>
            <a:endParaRPr b="0" i="0" sz="1750" u="none" cap="none" strike="noStrike"/>
          </a:p>
        </p:txBody>
      </p:sp>
      <p:sp>
        <p:nvSpPr>
          <p:cNvPr id="60" name="Google Shape;60;p13"/>
          <p:cNvSpPr/>
          <p:nvPr/>
        </p:nvSpPr>
        <p:spPr>
          <a:xfrm>
            <a:off x="793790" y="6584156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Overpass"/>
              <a:buNone/>
            </a:pPr>
            <a:r>
              <a:rPr b="0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Risk Practice 4/23/2025</a:t>
            </a:r>
            <a:endParaRPr b="0" i="0" sz="1750" u="none" cap="none" strike="noStrike"/>
          </a:p>
        </p:txBody>
      </p:sp>
      <p:sp>
        <p:nvSpPr>
          <p:cNvPr id="61" name="Google Shape;61;p13"/>
          <p:cNvSpPr/>
          <p:nvPr/>
        </p:nvSpPr>
        <p:spPr>
          <a:xfrm>
            <a:off x="793790" y="7202210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62" name="Google Shape;62;p13"/>
          <p:cNvSpPr txBox="1"/>
          <p:nvPr/>
        </p:nvSpPr>
        <p:spPr>
          <a:xfrm>
            <a:off x="12463100" y="7662500"/>
            <a:ext cx="2109900" cy="4728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93790" y="639008"/>
            <a:ext cx="13042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4450"/>
              <a:buFont typeface="Syne"/>
              <a:buNone/>
            </a:pPr>
            <a:r>
              <a:rPr b="1" i="0" lang="en-US" sz="4450" u="none" cap="none" strike="noStrik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Are VaR Models More Likely to Fail on Game Days?</a:t>
            </a:r>
            <a:endParaRPr b="0" i="0" sz="4450" u="none" cap="none" strike="noStrike"/>
          </a:p>
        </p:txBody>
      </p:sp>
      <p:pic>
        <p:nvPicPr>
          <p:cNvPr descr="preencoded.png" id="237" name="Google Shape;23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651879"/>
            <a:ext cx="6244710" cy="468344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2"/>
          <p:cNvSpPr/>
          <p:nvPr/>
        </p:nvSpPr>
        <p:spPr>
          <a:xfrm>
            <a:off x="7599521" y="262354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2200"/>
              <a:buFont typeface="Syne"/>
              <a:buNone/>
            </a:pPr>
            <a:r>
              <a:rPr b="1" i="0" lang="en-US" sz="2200" u="none" cap="none" strike="noStrik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Findings:</a:t>
            </a:r>
            <a:endParaRPr b="0" i="0" sz="2200" u="none" cap="none" strike="noStrike"/>
          </a:p>
        </p:txBody>
      </p:sp>
      <p:sp>
        <p:nvSpPr>
          <p:cNvPr id="239" name="Google Shape;239;p22"/>
          <p:cNvSpPr/>
          <p:nvPr/>
        </p:nvSpPr>
        <p:spPr>
          <a:xfrm>
            <a:off x="7599521" y="3204686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Overpass"/>
              <a:buNone/>
            </a:pPr>
            <a:r>
              <a:rPr b="0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In the </a:t>
            </a:r>
            <a:r>
              <a:rPr b="1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Control group</a:t>
            </a:r>
            <a:r>
              <a:rPr b="0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, VaR violation rates are slightly higher on game days.</a:t>
            </a:r>
            <a:endParaRPr b="0" i="0" sz="1750" u="none" cap="none" strike="noStrike"/>
          </a:p>
        </p:txBody>
      </p:sp>
      <p:sp>
        <p:nvSpPr>
          <p:cNvPr id="240" name="Google Shape;240;p22"/>
          <p:cNvSpPr/>
          <p:nvPr/>
        </p:nvSpPr>
        <p:spPr>
          <a:xfrm>
            <a:off x="7599521" y="4009787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Overpass"/>
              <a:buNone/>
            </a:pPr>
            <a:r>
              <a:rPr b="0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In contrast, </a:t>
            </a:r>
            <a:r>
              <a:rPr b="1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Treatment stocks show significantly fewer violations</a:t>
            </a:r>
            <a:r>
              <a:rPr b="0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 during March Madness.</a:t>
            </a:r>
            <a:endParaRPr b="0" i="0" sz="1750" u="none" cap="none" strike="noStrike"/>
          </a:p>
        </p:txBody>
      </p:sp>
      <p:sp>
        <p:nvSpPr>
          <p:cNvPr id="241" name="Google Shape;241;p22"/>
          <p:cNvSpPr/>
          <p:nvPr/>
        </p:nvSpPr>
        <p:spPr>
          <a:xfrm>
            <a:off x="7599521" y="496240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2200"/>
              <a:buFont typeface="Syne"/>
              <a:buNone/>
            </a:pPr>
            <a:r>
              <a:rPr b="1" i="0" lang="en-US" sz="2200" u="none" cap="none" strike="noStrik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Interpretation:</a:t>
            </a:r>
            <a:endParaRPr b="0" i="0" sz="2200" u="none" cap="none" strike="noStrike"/>
          </a:p>
        </p:txBody>
      </p:sp>
      <p:sp>
        <p:nvSpPr>
          <p:cNvPr id="242" name="Google Shape;242;p22"/>
          <p:cNvSpPr/>
          <p:nvPr/>
        </p:nvSpPr>
        <p:spPr>
          <a:xfrm>
            <a:off x="7599521" y="5543550"/>
            <a:ext cx="62448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Overpass"/>
              <a:buNone/>
            </a:pPr>
            <a:r>
              <a:rPr b="1" lang="en-US" sz="1750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The result is not what we expected</a:t>
            </a:r>
            <a:r>
              <a:rPr lang="en-US" sz="1750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. It suggests that companies involved in March Madness may </a:t>
            </a:r>
            <a:r>
              <a:rPr b="1" lang="en-US" sz="1750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get more attention or risk control</a:t>
            </a:r>
            <a:r>
              <a:rPr lang="en-US" sz="1750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 during the tournament, rather than being ignored by distracted investors.</a:t>
            </a:r>
            <a:endParaRPr b="0" i="0" sz="1750" u="none" cap="none" strike="noStrike"/>
          </a:p>
        </p:txBody>
      </p:sp>
      <p:sp>
        <p:nvSpPr>
          <p:cNvPr id="243" name="Google Shape;243;p22"/>
          <p:cNvSpPr txBox="1"/>
          <p:nvPr/>
        </p:nvSpPr>
        <p:spPr>
          <a:xfrm>
            <a:off x="12463100" y="7662500"/>
            <a:ext cx="2109900" cy="4728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/>
          <p:nvPr/>
        </p:nvSpPr>
        <p:spPr>
          <a:xfrm>
            <a:off x="793790" y="1361599"/>
            <a:ext cx="12062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4450"/>
              <a:buFont typeface="Syne"/>
              <a:buNone/>
            </a:pPr>
            <a:r>
              <a:rPr b="1" i="0" lang="en-US" sz="4450" u="none" cap="none" strike="noStrik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Is the Pattern Consistent Across Years?</a:t>
            </a:r>
            <a:endParaRPr b="0" i="0" sz="4450" u="none" cap="none" strike="noStrike"/>
          </a:p>
        </p:txBody>
      </p:sp>
      <p:pic>
        <p:nvPicPr>
          <p:cNvPr descr="preencoded.png" id="250" name="Google Shape;25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524006"/>
            <a:ext cx="13042821" cy="434387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3"/>
          <p:cNvSpPr txBox="1"/>
          <p:nvPr/>
        </p:nvSpPr>
        <p:spPr>
          <a:xfrm>
            <a:off x="12463100" y="7662500"/>
            <a:ext cx="2109900" cy="4728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/>
          <p:nvPr/>
        </p:nvSpPr>
        <p:spPr>
          <a:xfrm>
            <a:off x="793790" y="938927"/>
            <a:ext cx="13042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4450"/>
              <a:buFont typeface="Syne"/>
              <a:buNone/>
            </a:pPr>
            <a:r>
              <a:rPr b="1" i="0" lang="en-US" sz="4450" u="none" cap="none" strike="noStrik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Logit Regression Confirms the Trend (But Not Significant)</a:t>
            </a:r>
            <a:endParaRPr b="0" i="0" sz="4450" u="none" cap="none" strike="noStrike"/>
          </a:p>
        </p:txBody>
      </p:sp>
      <p:sp>
        <p:nvSpPr>
          <p:cNvPr id="258" name="Google Shape;258;p24"/>
          <p:cNvSpPr/>
          <p:nvPr/>
        </p:nvSpPr>
        <p:spPr>
          <a:xfrm>
            <a:off x="793790" y="2900720"/>
            <a:ext cx="39333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Overpass"/>
              <a:buNone/>
            </a:pPr>
            <a:r>
              <a:rPr b="0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We run a logistic regression to control for year effects and test the interaction between GameDay and Treatment group.</a:t>
            </a:r>
            <a:endParaRPr b="0" i="0" sz="1750" u="none" cap="none" strike="noStrike"/>
          </a:p>
        </p:txBody>
      </p:sp>
      <p:sp>
        <p:nvSpPr>
          <p:cNvPr id="259" name="Google Shape;259;p24"/>
          <p:cNvSpPr/>
          <p:nvPr/>
        </p:nvSpPr>
        <p:spPr>
          <a:xfrm>
            <a:off x="793790" y="4556403"/>
            <a:ext cx="3933300" cy="18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Overpass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❗</a:t>
            </a:r>
            <a:r>
              <a:rPr b="0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 The interaction term is negative, suggesting fewer violations for Treatment stocks on game days. </a:t>
            </a:r>
            <a:r>
              <a:rPr b="1" i="0" lang="en-US" sz="175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❌</a:t>
            </a:r>
            <a:r>
              <a:rPr b="0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 However, the result is not statistically significant (p = 0.258).</a:t>
            </a:r>
            <a:endParaRPr b="0" i="0" sz="1750" u="none" cap="none" strike="noStrike"/>
          </a:p>
        </p:txBody>
      </p:sp>
      <p:pic>
        <p:nvPicPr>
          <p:cNvPr descr="preencoded.png" id="260" name="Google Shape;26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8161" y="2951798"/>
            <a:ext cx="8080653" cy="408360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4"/>
          <p:cNvSpPr txBox="1"/>
          <p:nvPr/>
        </p:nvSpPr>
        <p:spPr>
          <a:xfrm>
            <a:off x="12463100" y="7662500"/>
            <a:ext cx="2109900" cy="4728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/>
          <p:nvPr/>
        </p:nvSpPr>
        <p:spPr>
          <a:xfrm>
            <a:off x="793790" y="890707"/>
            <a:ext cx="130428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3550"/>
              <a:buFont typeface="Syne"/>
              <a:buNone/>
            </a:pPr>
            <a:r>
              <a:rPr b="1" i="0" lang="en-US" sz="3550" u="none" cap="none" strike="noStrik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Is There More Attention on Game Days? (Volume Test)</a:t>
            </a:r>
            <a:endParaRPr b="0" i="0" sz="3550" u="none" cap="none" strike="noStrike"/>
          </a:p>
        </p:txBody>
      </p:sp>
      <p:pic>
        <p:nvPicPr>
          <p:cNvPr descr="preencoded.png" id="268" name="Google Shape;2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500908"/>
            <a:ext cx="6653570" cy="399204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5"/>
          <p:cNvSpPr/>
          <p:nvPr/>
        </p:nvSpPr>
        <p:spPr>
          <a:xfrm>
            <a:off x="9566910" y="2500908"/>
            <a:ext cx="4277100" cy="1423500"/>
          </a:xfrm>
          <a:prstGeom prst="roundRect">
            <a:avLst>
              <a:gd fmla="val 5354" name="adj"/>
            </a:avLst>
          </a:prstGeom>
          <a:solidFill>
            <a:srgbClr val="DDEEE6"/>
          </a:solidFill>
          <a:ln cap="flat" cmpd="sng" w="9525">
            <a:solidFill>
              <a:srgbClr val="C3D4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9755981" y="2689979"/>
            <a:ext cx="296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Syne"/>
              <a:buNone/>
            </a:pPr>
            <a:r>
              <a:rPr b="1" i="0" lang="en-US" sz="17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Attention Measurement</a:t>
            </a:r>
            <a:endParaRPr b="0" i="0" sz="1750" u="none" cap="none" strike="noStrike"/>
          </a:p>
        </p:txBody>
      </p:sp>
      <p:sp>
        <p:nvSpPr>
          <p:cNvPr id="271" name="Google Shape;271;p25"/>
          <p:cNvSpPr/>
          <p:nvPr/>
        </p:nvSpPr>
        <p:spPr>
          <a:xfrm>
            <a:off x="9755981" y="3154918"/>
            <a:ext cx="38991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400"/>
              <a:buFont typeface="Overpass"/>
              <a:buNone/>
            </a:pP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We use daily trading volume as a proxy for investor attention.</a:t>
            </a:r>
            <a:endParaRPr b="0" i="0" sz="1400" u="none" cap="none" strike="noStrike"/>
          </a:p>
        </p:txBody>
      </p:sp>
      <p:sp>
        <p:nvSpPr>
          <p:cNvPr id="272" name="Google Shape;272;p25"/>
          <p:cNvSpPr/>
          <p:nvPr/>
        </p:nvSpPr>
        <p:spPr>
          <a:xfrm>
            <a:off x="9566910" y="4105989"/>
            <a:ext cx="4277100" cy="1423500"/>
          </a:xfrm>
          <a:prstGeom prst="roundRect">
            <a:avLst>
              <a:gd fmla="val 5354" name="adj"/>
            </a:avLst>
          </a:prstGeom>
          <a:solidFill>
            <a:srgbClr val="DDEEE6"/>
          </a:solidFill>
          <a:ln cap="flat" cmpd="sng" w="9525">
            <a:solidFill>
              <a:srgbClr val="C3D4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5"/>
          <p:cNvSpPr/>
          <p:nvPr/>
        </p:nvSpPr>
        <p:spPr>
          <a:xfrm>
            <a:off x="9755981" y="4295061"/>
            <a:ext cx="24423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Syne"/>
              <a:buNone/>
            </a:pPr>
            <a:r>
              <a:rPr b="1" i="0" lang="en-US" sz="17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Volume Distribution</a:t>
            </a:r>
            <a:endParaRPr b="0" i="0" sz="1750" u="none" cap="none" strike="noStrike"/>
          </a:p>
        </p:txBody>
      </p:sp>
      <p:sp>
        <p:nvSpPr>
          <p:cNvPr id="274" name="Google Shape;274;p25"/>
          <p:cNvSpPr/>
          <p:nvPr/>
        </p:nvSpPr>
        <p:spPr>
          <a:xfrm>
            <a:off x="9755981" y="4760000"/>
            <a:ext cx="38991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400"/>
              <a:buFont typeface="Overpass"/>
              <a:buNone/>
            </a:pP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The boxplot shows volume distributions on game days vs. non-game days for both groups.</a:t>
            </a:r>
            <a:endParaRPr b="0" i="0" sz="1400" u="none" cap="none" strike="noStrike"/>
          </a:p>
        </p:txBody>
      </p:sp>
      <p:sp>
        <p:nvSpPr>
          <p:cNvPr id="275" name="Google Shape;275;p25"/>
          <p:cNvSpPr/>
          <p:nvPr/>
        </p:nvSpPr>
        <p:spPr>
          <a:xfrm>
            <a:off x="9566910" y="5711071"/>
            <a:ext cx="4277100" cy="1423500"/>
          </a:xfrm>
          <a:prstGeom prst="roundRect">
            <a:avLst>
              <a:gd fmla="val 5354" name="adj"/>
            </a:avLst>
          </a:prstGeom>
          <a:solidFill>
            <a:srgbClr val="DDEEE6"/>
          </a:solidFill>
          <a:ln cap="flat" cmpd="sng" w="9525">
            <a:solidFill>
              <a:srgbClr val="C3D4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5"/>
          <p:cNvSpPr/>
          <p:nvPr/>
        </p:nvSpPr>
        <p:spPr>
          <a:xfrm>
            <a:off x="9755981" y="5900142"/>
            <a:ext cx="22683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Syne"/>
              <a:buNone/>
            </a:pPr>
            <a:r>
              <a:rPr b="1" i="0" lang="en-US" sz="17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Key Finding</a:t>
            </a:r>
            <a:endParaRPr b="0" i="0" sz="1750" u="none" cap="none" strike="noStrike"/>
          </a:p>
        </p:txBody>
      </p:sp>
      <p:sp>
        <p:nvSpPr>
          <p:cNvPr id="277" name="Google Shape;277;p25"/>
          <p:cNvSpPr/>
          <p:nvPr/>
        </p:nvSpPr>
        <p:spPr>
          <a:xfrm>
            <a:off x="9755981" y="6365081"/>
            <a:ext cx="38991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400"/>
              <a:buFont typeface="Overpass"/>
              <a:buNone/>
            </a:pPr>
            <a:r>
              <a:rPr lang="en-US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There has been no significant increase in trading activity for companies related to the tournament.</a:t>
            </a:r>
            <a:endParaRPr b="0" i="0" sz="1400" u="none" cap="none" strike="noStrike"/>
          </a:p>
        </p:txBody>
      </p:sp>
      <p:sp>
        <p:nvSpPr>
          <p:cNvPr id="278" name="Google Shape;278;p25"/>
          <p:cNvSpPr txBox="1"/>
          <p:nvPr/>
        </p:nvSpPr>
        <p:spPr>
          <a:xfrm>
            <a:off x="12463100" y="7662500"/>
            <a:ext cx="2109900" cy="4728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4" name="Google Shape;28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/>
          <p:nvPr/>
        </p:nvSpPr>
        <p:spPr>
          <a:xfrm>
            <a:off x="6280190" y="919996"/>
            <a:ext cx="6321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3550"/>
              <a:buFont typeface="Syne"/>
              <a:buNone/>
            </a:pPr>
            <a:r>
              <a:rPr b="1" i="0" lang="en-US" sz="3550" u="none" cap="none" strike="noStrik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Revisiting Our Hypothesis</a:t>
            </a:r>
            <a:endParaRPr b="0" i="0" sz="3550" u="none" cap="none" strike="noStrike"/>
          </a:p>
        </p:txBody>
      </p:sp>
      <p:sp>
        <p:nvSpPr>
          <p:cNvPr id="286" name="Google Shape;286;p26"/>
          <p:cNvSpPr/>
          <p:nvPr/>
        </p:nvSpPr>
        <p:spPr>
          <a:xfrm>
            <a:off x="6280190" y="1963222"/>
            <a:ext cx="408300" cy="408300"/>
          </a:xfrm>
          <a:prstGeom prst="roundRect">
            <a:avLst>
              <a:gd fmla="val 18668" name="adj"/>
            </a:avLst>
          </a:prstGeom>
          <a:solidFill>
            <a:srgbClr val="DDEEE6"/>
          </a:solidFill>
          <a:ln cap="flat" cmpd="sng" w="9525">
            <a:solidFill>
              <a:srgbClr val="C3D4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7" name="Google Shape;28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8174" y="1997214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6"/>
          <p:cNvSpPr/>
          <p:nvPr/>
        </p:nvSpPr>
        <p:spPr>
          <a:xfrm>
            <a:off x="6869906" y="1963222"/>
            <a:ext cx="22683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Syne"/>
              <a:buNone/>
            </a:pPr>
            <a:r>
              <a:rPr b="1" i="0" lang="en-US" sz="17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Initial Expectation</a:t>
            </a:r>
            <a:endParaRPr b="0" i="0" sz="1750" u="none" cap="none" strike="noStrike"/>
          </a:p>
        </p:txBody>
      </p:sp>
      <p:sp>
        <p:nvSpPr>
          <p:cNvPr id="289" name="Google Shape;289;p26"/>
          <p:cNvSpPr/>
          <p:nvPr/>
        </p:nvSpPr>
        <p:spPr>
          <a:xfrm>
            <a:off x="6869900" y="2355523"/>
            <a:ext cx="30978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verpass"/>
              <a:buNone/>
            </a:pPr>
            <a:r>
              <a:rPr lang="en-US">
                <a:latin typeface="Overpass"/>
                <a:ea typeface="Overpass"/>
                <a:cs typeface="Overpass"/>
                <a:sym typeface="Overpass"/>
              </a:rPr>
              <a:t>We thought there would be more Value-at-Risk (VaR) violations for tournament-linked firms during March Madness because investors might be distracted.</a:t>
            </a:r>
            <a:endParaRPr b="0" i="0" sz="1400" u="none" cap="none" strike="noStrike"/>
          </a:p>
        </p:txBody>
      </p:sp>
      <p:sp>
        <p:nvSpPr>
          <p:cNvPr id="290" name="Google Shape;290;p26"/>
          <p:cNvSpPr/>
          <p:nvPr/>
        </p:nvSpPr>
        <p:spPr>
          <a:xfrm>
            <a:off x="10149126" y="1963222"/>
            <a:ext cx="408300" cy="408300"/>
          </a:xfrm>
          <a:prstGeom prst="roundRect">
            <a:avLst>
              <a:gd fmla="val 18668" name="adj"/>
            </a:avLst>
          </a:prstGeom>
          <a:solidFill>
            <a:srgbClr val="DDEEE6"/>
          </a:solidFill>
          <a:ln cap="flat" cmpd="sng" w="9525">
            <a:solidFill>
              <a:srgbClr val="C3D4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1" name="Google Shape;29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17110" y="1997214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/>
          <p:nvPr/>
        </p:nvSpPr>
        <p:spPr>
          <a:xfrm>
            <a:off x="10738842" y="1963222"/>
            <a:ext cx="22683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Syne"/>
              <a:buNone/>
            </a:pPr>
            <a:r>
              <a:rPr b="1" i="0" lang="en-US" sz="17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Actual Finding</a:t>
            </a:r>
            <a:endParaRPr b="0" i="0" sz="1750" u="none" cap="none" strike="noStrike"/>
          </a:p>
        </p:txBody>
      </p:sp>
      <p:sp>
        <p:nvSpPr>
          <p:cNvPr id="293" name="Google Shape;293;p26"/>
          <p:cNvSpPr/>
          <p:nvPr/>
        </p:nvSpPr>
        <p:spPr>
          <a:xfrm>
            <a:off x="10738842" y="2355533"/>
            <a:ext cx="30978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verpass"/>
              <a:buNone/>
            </a:pP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 However, our results show </a:t>
            </a:r>
            <a:r>
              <a:rPr b="1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lower violation rates</a:t>
            </a: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 for these companies.</a:t>
            </a:r>
            <a:endParaRPr b="0" i="0" sz="1400" u="none" cap="none" strike="noStrike"/>
          </a:p>
        </p:txBody>
      </p:sp>
      <p:sp>
        <p:nvSpPr>
          <p:cNvPr id="294" name="Google Shape;294;p26"/>
          <p:cNvSpPr/>
          <p:nvPr/>
        </p:nvSpPr>
        <p:spPr>
          <a:xfrm>
            <a:off x="6280190" y="3917394"/>
            <a:ext cx="408300" cy="408300"/>
          </a:xfrm>
          <a:prstGeom prst="roundRect">
            <a:avLst>
              <a:gd fmla="val 18668" name="adj"/>
            </a:avLst>
          </a:prstGeom>
          <a:solidFill>
            <a:srgbClr val="DDEEE6"/>
          </a:solidFill>
          <a:ln cap="flat" cmpd="sng" w="9525">
            <a:solidFill>
              <a:srgbClr val="C3D4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5" name="Google Shape;29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8174" y="3951387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6"/>
          <p:cNvSpPr/>
          <p:nvPr/>
        </p:nvSpPr>
        <p:spPr>
          <a:xfrm>
            <a:off x="6869906" y="3917394"/>
            <a:ext cx="28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Syne"/>
              <a:buNone/>
            </a:pPr>
            <a:r>
              <a:rPr b="1" i="0" lang="en-US" sz="17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Potential Explanations</a:t>
            </a:r>
            <a:endParaRPr b="0" i="0" sz="1750" u="none" cap="none" strike="noStrike"/>
          </a:p>
        </p:txBody>
      </p:sp>
      <p:sp>
        <p:nvSpPr>
          <p:cNvPr id="297" name="Google Shape;297;p26"/>
          <p:cNvSpPr/>
          <p:nvPr/>
        </p:nvSpPr>
        <p:spPr>
          <a:xfrm>
            <a:off x="6869906" y="4309705"/>
            <a:ext cx="69666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verpass"/>
              <a:buNone/>
            </a:pP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Several factors may explain this:</a:t>
            </a:r>
            <a:endParaRPr b="0" i="0" sz="1400" u="none" cap="none" strike="noStrike"/>
          </a:p>
        </p:txBody>
      </p:sp>
      <p:sp>
        <p:nvSpPr>
          <p:cNvPr id="298" name="Google Shape;298;p26"/>
          <p:cNvSpPr/>
          <p:nvPr/>
        </p:nvSpPr>
        <p:spPr>
          <a:xfrm>
            <a:off x="6869906" y="4724043"/>
            <a:ext cx="6966600" cy="11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400"/>
              <a:buFont typeface="Overpass"/>
              <a:buNone/>
            </a:pPr>
            <a:r>
              <a:rPr lang="en-US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- Treatment selection is fundamentally challenging: Unlike studies that use geographic proximity to define investor exposure (e.g., local sports teams and nearby firms), our approach relies on sponsorship or service linkages, which mostly involve </a:t>
            </a:r>
            <a:r>
              <a:rPr b="1" lang="en-US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large, well-diversified firms.</a:t>
            </a:r>
            <a:endParaRPr b="1" i="0" sz="1400" u="none" cap="none" strike="noStrike"/>
          </a:p>
        </p:txBody>
      </p:sp>
      <p:sp>
        <p:nvSpPr>
          <p:cNvPr id="299" name="Google Shape;299;p26"/>
          <p:cNvSpPr/>
          <p:nvPr/>
        </p:nvSpPr>
        <p:spPr>
          <a:xfrm>
            <a:off x="6869906" y="6085379"/>
            <a:ext cx="69666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400"/>
              <a:buFont typeface="Overpass"/>
              <a:buNone/>
            </a:pP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- </a:t>
            </a:r>
            <a:r>
              <a:rPr b="1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Large firms may have more stable trading patterns</a:t>
            </a: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 and conservative VaR models, making violations less likely.</a:t>
            </a:r>
            <a:endParaRPr b="0" i="0" sz="1400" u="none" cap="none" strike="noStrike"/>
          </a:p>
        </p:txBody>
      </p:sp>
      <p:sp>
        <p:nvSpPr>
          <p:cNvPr id="300" name="Google Shape;300;p26"/>
          <p:cNvSpPr/>
          <p:nvPr/>
        </p:nvSpPr>
        <p:spPr>
          <a:xfrm>
            <a:off x="6869906" y="6866215"/>
            <a:ext cx="69666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400"/>
              <a:buFont typeface="Overpass"/>
              <a:buNone/>
            </a:pP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- </a:t>
            </a:r>
            <a:r>
              <a:rPr lang="en-US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And for these companies, tourment should bring them a positive impact, not a loss!</a:t>
            </a:r>
            <a:endParaRPr b="0" i="0" sz="1400" u="none" cap="none" strike="noStrike"/>
          </a:p>
        </p:txBody>
      </p:sp>
      <p:sp>
        <p:nvSpPr>
          <p:cNvPr id="301" name="Google Shape;301;p26"/>
          <p:cNvSpPr txBox="1"/>
          <p:nvPr/>
        </p:nvSpPr>
        <p:spPr>
          <a:xfrm>
            <a:off x="12463100" y="7662500"/>
            <a:ext cx="2109900" cy="4728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"/>
          <p:cNvSpPr/>
          <p:nvPr/>
        </p:nvSpPr>
        <p:spPr>
          <a:xfrm>
            <a:off x="793790" y="631031"/>
            <a:ext cx="76371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3550"/>
              <a:buFont typeface="Syne"/>
              <a:buNone/>
            </a:pPr>
            <a:r>
              <a:rPr b="1" i="0" lang="en-US" sz="3550" u="none" cap="none" strike="noStrik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Limitations &amp; Future Directions</a:t>
            </a:r>
            <a:endParaRPr b="0" i="0" sz="3550" u="none" cap="none" strike="noStrike"/>
          </a:p>
        </p:txBody>
      </p:sp>
      <p:sp>
        <p:nvSpPr>
          <p:cNvPr id="308" name="Google Shape;308;p27"/>
          <p:cNvSpPr/>
          <p:nvPr/>
        </p:nvSpPr>
        <p:spPr>
          <a:xfrm>
            <a:off x="7303770" y="1560909"/>
            <a:ext cx="22800" cy="6037800"/>
          </a:xfrm>
          <a:prstGeom prst="roundRect">
            <a:avLst>
              <a:gd fmla="val 333395" name="adj"/>
            </a:avLst>
          </a:prstGeom>
          <a:solidFill>
            <a:srgbClr val="C3D4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7"/>
          <p:cNvSpPr/>
          <p:nvPr/>
        </p:nvSpPr>
        <p:spPr>
          <a:xfrm>
            <a:off x="6589574" y="1957626"/>
            <a:ext cx="544500" cy="22800"/>
          </a:xfrm>
          <a:prstGeom prst="roundRect">
            <a:avLst>
              <a:gd fmla="val 333395" name="adj"/>
            </a:avLst>
          </a:prstGeom>
          <a:solidFill>
            <a:srgbClr val="C3D4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7"/>
          <p:cNvSpPr/>
          <p:nvPr/>
        </p:nvSpPr>
        <p:spPr>
          <a:xfrm>
            <a:off x="7111067" y="1764983"/>
            <a:ext cx="408300" cy="408300"/>
          </a:xfrm>
          <a:prstGeom prst="roundRect">
            <a:avLst>
              <a:gd fmla="val 18668" name="adj"/>
            </a:avLst>
          </a:prstGeom>
          <a:solidFill>
            <a:srgbClr val="DDEEE6"/>
          </a:solidFill>
          <a:ln cap="flat" cmpd="sng" w="9525">
            <a:solidFill>
              <a:srgbClr val="C3D4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11" name="Google Shape;31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9052" y="1798975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7"/>
          <p:cNvSpPr/>
          <p:nvPr/>
        </p:nvSpPr>
        <p:spPr>
          <a:xfrm>
            <a:off x="4139684" y="1742361"/>
            <a:ext cx="22683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Syne"/>
              <a:buNone/>
            </a:pPr>
            <a:r>
              <a:rPr b="1" i="0" lang="en-US" sz="17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Limitations</a:t>
            </a:r>
            <a:endParaRPr b="0" i="0" sz="1750" u="none" cap="none" strike="noStrike"/>
          </a:p>
        </p:txBody>
      </p:sp>
      <p:sp>
        <p:nvSpPr>
          <p:cNvPr id="313" name="Google Shape;313;p27"/>
          <p:cNvSpPr/>
          <p:nvPr/>
        </p:nvSpPr>
        <p:spPr>
          <a:xfrm>
            <a:off x="793790" y="2134672"/>
            <a:ext cx="56142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verpas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📊</a:t>
            </a: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b="1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Sample size is relatively small</a:t>
            </a: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: Only 3 years of NCAA tournament data, and a limited number of trading days per year.</a:t>
            </a:r>
            <a:endParaRPr b="0" i="0" sz="1400" u="none" cap="none" strike="noStrike"/>
          </a:p>
        </p:txBody>
      </p:sp>
      <p:sp>
        <p:nvSpPr>
          <p:cNvPr id="314" name="Google Shape;314;p27"/>
          <p:cNvSpPr/>
          <p:nvPr/>
        </p:nvSpPr>
        <p:spPr>
          <a:xfrm>
            <a:off x="793790" y="2839283"/>
            <a:ext cx="5614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verpas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⚖️</a:t>
            </a: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b="1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Imbalanced groups</a:t>
            </a: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: </a:t>
            </a:r>
            <a:r>
              <a:rPr lang="en-US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The number of control firms is much larger than that of treatment firms, since most sponsors are big companies and there are only a few of them. This imbalance might affect the fairness of comparison or reduce the power of regression tests.</a:t>
            </a:r>
            <a:endParaRPr b="0" i="0" sz="1400" u="none" cap="none" strike="noStrike"/>
          </a:p>
        </p:txBody>
      </p:sp>
      <p:sp>
        <p:nvSpPr>
          <p:cNvPr id="315" name="Google Shape;315;p27"/>
          <p:cNvSpPr/>
          <p:nvPr/>
        </p:nvSpPr>
        <p:spPr>
          <a:xfrm>
            <a:off x="793790" y="4138970"/>
            <a:ext cx="5614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verpas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🏢</a:t>
            </a: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b="1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Treatment group definition is imperfect</a:t>
            </a: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: Based on sponsorship or commercial links rather than local investor sentiment or emotional exposure.</a:t>
            </a:r>
            <a:endParaRPr b="0" i="0" sz="1400" u="none" cap="none" strike="noStrike"/>
          </a:p>
        </p:txBody>
      </p:sp>
      <p:sp>
        <p:nvSpPr>
          <p:cNvPr id="316" name="Google Shape;316;p27"/>
          <p:cNvSpPr/>
          <p:nvPr/>
        </p:nvSpPr>
        <p:spPr>
          <a:xfrm>
            <a:off x="793790" y="5133856"/>
            <a:ext cx="56142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verpas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🧮</a:t>
            </a: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b="1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Simplified VaR model</a:t>
            </a: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: We used historical quantile estimation. More dynamic models like </a:t>
            </a:r>
            <a:r>
              <a:rPr b="1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quantile regression</a:t>
            </a: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 or </a:t>
            </a:r>
            <a:r>
              <a:rPr b="1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expected shortfall (ES)</a:t>
            </a: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 could provide deeper insight.</a:t>
            </a:r>
            <a:endParaRPr b="0" i="0" sz="1400" u="none" cap="none" strike="noStrike"/>
          </a:p>
        </p:txBody>
      </p:sp>
      <p:sp>
        <p:nvSpPr>
          <p:cNvPr id="317" name="Google Shape;317;p27"/>
          <p:cNvSpPr/>
          <p:nvPr/>
        </p:nvSpPr>
        <p:spPr>
          <a:xfrm>
            <a:off x="7496473" y="2864882"/>
            <a:ext cx="544500" cy="22800"/>
          </a:xfrm>
          <a:prstGeom prst="roundRect">
            <a:avLst>
              <a:gd fmla="val 333395" name="adj"/>
            </a:avLst>
          </a:prstGeom>
          <a:solidFill>
            <a:srgbClr val="C3D4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/>
          <p:nvPr/>
        </p:nvSpPr>
        <p:spPr>
          <a:xfrm>
            <a:off x="7111067" y="2672239"/>
            <a:ext cx="408300" cy="408300"/>
          </a:xfrm>
          <a:prstGeom prst="roundRect">
            <a:avLst>
              <a:gd fmla="val 18668" name="adj"/>
            </a:avLst>
          </a:prstGeom>
          <a:solidFill>
            <a:srgbClr val="DDEEE6"/>
          </a:solidFill>
          <a:ln cap="flat" cmpd="sng" w="9525">
            <a:solidFill>
              <a:srgbClr val="C3D4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19" name="Google Shape;31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9052" y="2706231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7"/>
          <p:cNvSpPr/>
          <p:nvPr/>
        </p:nvSpPr>
        <p:spPr>
          <a:xfrm>
            <a:off x="8222456" y="2649617"/>
            <a:ext cx="22683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Syne"/>
              <a:buNone/>
            </a:pPr>
            <a:r>
              <a:rPr b="1" i="0" lang="en-US" sz="17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Future Work</a:t>
            </a:r>
            <a:endParaRPr b="0" i="0" sz="1750" u="none" cap="none" strike="noStrike"/>
          </a:p>
        </p:txBody>
      </p:sp>
      <p:sp>
        <p:nvSpPr>
          <p:cNvPr id="321" name="Google Shape;321;p27"/>
          <p:cNvSpPr/>
          <p:nvPr/>
        </p:nvSpPr>
        <p:spPr>
          <a:xfrm>
            <a:off x="8222456" y="3041928"/>
            <a:ext cx="56142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400"/>
              <a:buFont typeface="Overpass"/>
              <a:buNone/>
            </a:pP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Use </a:t>
            </a:r>
            <a:r>
              <a:rPr b="1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event study methodology</a:t>
            </a: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 on upset games or dramatic finishes</a:t>
            </a:r>
            <a:endParaRPr b="0" i="0" sz="1400" u="none" cap="none" strike="noStrike"/>
          </a:p>
        </p:txBody>
      </p:sp>
      <p:sp>
        <p:nvSpPr>
          <p:cNvPr id="322" name="Google Shape;322;p27"/>
          <p:cNvSpPr/>
          <p:nvPr/>
        </p:nvSpPr>
        <p:spPr>
          <a:xfrm>
            <a:off x="8222456" y="3441025"/>
            <a:ext cx="56142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400"/>
              <a:buFont typeface="Overpass"/>
              <a:buNone/>
            </a:pP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Find </a:t>
            </a:r>
            <a:r>
              <a:rPr b="1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better proxies for distraction</a:t>
            </a: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 (Google Trends, Reddit, or volume surprise)</a:t>
            </a:r>
            <a:endParaRPr b="0" i="0" sz="1400" u="none" cap="none" strike="noStrike"/>
          </a:p>
        </p:txBody>
      </p:sp>
      <p:sp>
        <p:nvSpPr>
          <p:cNvPr id="323" name="Google Shape;323;p27"/>
          <p:cNvSpPr/>
          <p:nvPr/>
        </p:nvSpPr>
        <p:spPr>
          <a:xfrm>
            <a:off x="8222456" y="4130397"/>
            <a:ext cx="56142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400"/>
              <a:buFont typeface="Overpass"/>
              <a:buNone/>
            </a:pP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Expand to other large-scale events (e.g., Super Bowl, FIFA World Cup)</a:t>
            </a:r>
            <a:endParaRPr b="0" i="0" sz="1400" u="none" cap="none" strike="noStrike"/>
          </a:p>
        </p:txBody>
      </p:sp>
      <p:sp>
        <p:nvSpPr>
          <p:cNvPr id="324" name="Google Shape;324;p27"/>
          <p:cNvSpPr/>
          <p:nvPr/>
        </p:nvSpPr>
        <p:spPr>
          <a:xfrm>
            <a:off x="8222450" y="4529504"/>
            <a:ext cx="5614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400"/>
              <a:buFont typeface="Overpass"/>
              <a:buNone/>
            </a:pPr>
            <a:r>
              <a:rPr lang="en-US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I</a:t>
            </a:r>
            <a:r>
              <a:rPr lang="en-US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nspired</a:t>
            </a:r>
            <a:r>
              <a:rPr lang="en-US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 by Wu’s use of </a:t>
            </a:r>
            <a:r>
              <a:rPr b="1" lang="en-US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local investor exposure</a:t>
            </a:r>
            <a:r>
              <a:rPr lang="en-US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, a powerful extension would be to redefine treatment firms based on geographic proximity to NCAA schools.</a:t>
            </a:r>
            <a:endParaRPr b="0" i="0" sz="1400" u="none" cap="none" strike="noStrike"/>
          </a:p>
        </p:txBody>
      </p:sp>
      <p:sp>
        <p:nvSpPr>
          <p:cNvPr id="325" name="Google Shape;325;p27"/>
          <p:cNvSpPr txBox="1"/>
          <p:nvPr/>
        </p:nvSpPr>
        <p:spPr>
          <a:xfrm>
            <a:off x="12463100" y="7662500"/>
            <a:ext cx="2109900" cy="4728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27" title="sta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8994" y="4420789"/>
            <a:ext cx="408300" cy="4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"/>
          <p:cNvSpPr/>
          <p:nvPr/>
        </p:nvSpPr>
        <p:spPr>
          <a:xfrm>
            <a:off x="793790" y="2915483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4450"/>
              <a:buFont typeface="Syne"/>
              <a:buNone/>
            </a:pPr>
            <a:r>
              <a:rPr b="1" i="0" lang="en-US" sz="4450" u="none" cap="none" strike="noStrik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Poetic ending…</a:t>
            </a:r>
            <a:endParaRPr b="0" i="0" sz="4450" u="none" cap="none" strike="noStrike"/>
          </a:p>
        </p:txBody>
      </p:sp>
      <p:sp>
        <p:nvSpPr>
          <p:cNvPr id="333" name="Google Shape;333;p28"/>
          <p:cNvSpPr/>
          <p:nvPr/>
        </p:nvSpPr>
        <p:spPr>
          <a:xfrm>
            <a:off x="1133951" y="4333042"/>
            <a:ext cx="12702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Overpass"/>
              <a:buNone/>
            </a:pPr>
            <a:r>
              <a:rPr b="0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You set out to capture distraction with mathematics, only to find that the human mind itself is a generator of chaos. You are not measuring risk—</a:t>
            </a:r>
            <a:r>
              <a:rPr b="1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you are staring into the abyss of human behavior.</a:t>
            </a:r>
            <a:endParaRPr b="0" i="0" sz="1750" u="none" cap="none" strike="noStrike"/>
          </a:p>
        </p:txBody>
      </p:sp>
      <p:sp>
        <p:nvSpPr>
          <p:cNvPr id="334" name="Google Shape;334;p28"/>
          <p:cNvSpPr/>
          <p:nvPr/>
        </p:nvSpPr>
        <p:spPr>
          <a:xfrm>
            <a:off x="793790" y="4077891"/>
            <a:ext cx="30600" cy="1236000"/>
          </a:xfrm>
          <a:prstGeom prst="rect">
            <a:avLst/>
          </a:prstGeom>
          <a:solidFill>
            <a:srgbClr val="2244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8"/>
          <p:cNvSpPr txBox="1"/>
          <p:nvPr/>
        </p:nvSpPr>
        <p:spPr>
          <a:xfrm>
            <a:off x="12463100" y="7662500"/>
            <a:ext cx="2109900" cy="4728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793790" y="647938"/>
            <a:ext cx="61515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4200"/>
              <a:buFont typeface="Syne"/>
              <a:buNone/>
            </a:pPr>
            <a:r>
              <a:rPr b="1" i="0" lang="en-US" sz="4200" u="none" cap="none" strike="noStrik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Research Motivation</a:t>
            </a:r>
            <a:endParaRPr b="0" i="0" sz="4200" u="none" cap="none" strike="noStrike"/>
          </a:p>
        </p:txBody>
      </p:sp>
      <p:pic>
        <p:nvPicPr>
          <p:cNvPr descr="preencoded.png" id="69" name="Google Shape;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886903"/>
            <a:ext cx="5945505" cy="334053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793790" y="5469850"/>
            <a:ext cx="6258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The 2025 NCAA Men's Basketball Tournament became the most-watched since 1993, with an average of 9.4 million viewers per game.</a:t>
            </a:r>
            <a:endParaRPr b="0" i="0" sz="16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793790" y="6698099"/>
            <a:ext cx="62586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This shows how popular the tournament is in the United States and why it can strongly affect investor attention.</a:t>
            </a:r>
            <a:endParaRPr b="0" i="0" sz="165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7585710" y="1859875"/>
            <a:ext cx="2693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2100"/>
              <a:buFont typeface="Syne"/>
              <a:buNone/>
            </a:pPr>
            <a:r>
              <a:rPr b="1" i="0" lang="en-US" sz="2100" u="none" cap="none" strike="noStrik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Video Reference</a:t>
            </a:r>
            <a:endParaRPr b="0" i="0" sz="210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7585710" y="2411849"/>
            <a:ext cx="6258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sng" cap="none" strike="noStrike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4"/>
              </a:rPr>
              <a:t>https://www.youtube.com/watch?v=3Tf_Mhh61n0</a:t>
            </a:r>
            <a:endParaRPr b="0" i="0" sz="1650" u="none" cap="none" strike="noStrike"/>
          </a:p>
        </p:txBody>
      </p:sp>
      <p:sp>
        <p:nvSpPr>
          <p:cNvPr id="74" name="Google Shape;74;p14"/>
          <p:cNvSpPr txBox="1"/>
          <p:nvPr/>
        </p:nvSpPr>
        <p:spPr>
          <a:xfrm>
            <a:off x="12463100" y="7662500"/>
            <a:ext cx="2109900" cy="4728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793790" y="741521"/>
            <a:ext cx="58278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4000"/>
              <a:buFont typeface="Syne"/>
              <a:buNone/>
            </a:pPr>
            <a:r>
              <a:rPr b="1" i="0" lang="en-US" sz="4000" u="none" cap="none" strike="noStrik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Research Motivation</a:t>
            </a:r>
            <a:endParaRPr b="0" i="0" sz="4000" u="none" cap="none" strike="noStrike"/>
          </a:p>
        </p:txBody>
      </p:sp>
      <p:sp>
        <p:nvSpPr>
          <p:cNvPr id="81" name="Google Shape;81;p15"/>
          <p:cNvSpPr/>
          <p:nvPr/>
        </p:nvSpPr>
        <p:spPr>
          <a:xfrm>
            <a:off x="793790" y="1685568"/>
            <a:ext cx="6419400" cy="2293800"/>
          </a:xfrm>
          <a:prstGeom prst="roundRect">
            <a:avLst>
              <a:gd fmla="val 3738" name="adj"/>
            </a:avLst>
          </a:prstGeom>
          <a:solidFill>
            <a:srgbClr val="DDEEE6"/>
          </a:solidFill>
          <a:ln cap="flat" cmpd="sng" w="9525">
            <a:solidFill>
              <a:srgbClr val="C3D4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1005483" y="1897261"/>
            <a:ext cx="28041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2000"/>
              <a:buFont typeface="Syne"/>
              <a:buNone/>
            </a:pPr>
            <a:r>
              <a:rPr b="1" i="0" lang="en-US" sz="200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Distracted Investors</a:t>
            </a:r>
            <a:endParaRPr b="0" i="0" sz="2000" u="none" cap="none" strike="noStrike"/>
          </a:p>
        </p:txBody>
      </p:sp>
      <p:sp>
        <p:nvSpPr>
          <p:cNvPr id="83" name="Google Shape;83;p15"/>
          <p:cNvSpPr/>
          <p:nvPr/>
        </p:nvSpPr>
        <p:spPr>
          <a:xfrm>
            <a:off x="1005483" y="2338507"/>
            <a:ext cx="59961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00"/>
              <a:buFont typeface="Overpass"/>
              <a:buNone/>
            </a:pPr>
            <a:r>
              <a:rPr b="0" i="0" lang="en-US" sz="16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During March Madness, millions of people in the U.S. are watching college basketball.</a:t>
            </a:r>
            <a:endParaRPr b="0" i="0" sz="1600" u="none" cap="none" strike="noStrike"/>
          </a:p>
        </p:txBody>
      </p:sp>
      <p:sp>
        <p:nvSpPr>
          <p:cNvPr id="84" name="Google Shape;84;p15"/>
          <p:cNvSpPr/>
          <p:nvPr/>
        </p:nvSpPr>
        <p:spPr>
          <a:xfrm>
            <a:off x="1005483" y="3114318"/>
            <a:ext cx="59961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00"/>
              <a:buFont typeface="Overpass"/>
              <a:buNone/>
            </a:pPr>
            <a:r>
              <a:rPr b="0" i="0" lang="en-US" sz="16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Some investors might be so focused on the games that they don't pay enough attention to the market.</a:t>
            </a:r>
            <a:endParaRPr b="0" i="0" sz="1600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7417237" y="1685568"/>
            <a:ext cx="6419400" cy="2293800"/>
          </a:xfrm>
          <a:prstGeom prst="roundRect">
            <a:avLst>
              <a:gd fmla="val 3738" name="adj"/>
            </a:avLst>
          </a:prstGeom>
          <a:solidFill>
            <a:srgbClr val="DDEEE6"/>
          </a:solidFill>
          <a:ln cap="flat" cmpd="sng" w="9525">
            <a:solidFill>
              <a:srgbClr val="C3D4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7628930" y="1897261"/>
            <a:ext cx="29814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2000"/>
              <a:buFont typeface="Syne"/>
              <a:buNone/>
            </a:pPr>
            <a:r>
              <a:rPr b="1" i="0" lang="en-US" sz="200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Risk Prediction Errors</a:t>
            </a:r>
            <a:endParaRPr b="0" i="0" sz="200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7628930" y="2338507"/>
            <a:ext cx="59961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00"/>
              <a:buFont typeface="Overpass"/>
              <a:buNone/>
            </a:pPr>
            <a:r>
              <a:rPr b="0" i="0" lang="en-US" sz="16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If investors are distracted, it may lead to mistakes in risk predictions, such as Value at Risk (VaR) models failing more often.</a:t>
            </a:r>
            <a:endParaRPr b="0" i="0" sz="1600" u="none" cap="none" strike="noStrike"/>
          </a:p>
        </p:txBody>
      </p:sp>
      <p:pic>
        <p:nvPicPr>
          <p:cNvPr descr="preencoded.png" id="88" name="Google Shape;8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4438531"/>
            <a:ext cx="5035748" cy="28199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9" name="Google Shape;8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4671" y="4438531"/>
            <a:ext cx="3317319" cy="247519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12463100" y="7662500"/>
            <a:ext cx="2109900" cy="4728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793790" y="738664"/>
            <a:ext cx="6998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3100"/>
              <a:buFont typeface="Syne"/>
              <a:buNone/>
            </a:pPr>
            <a:r>
              <a:rPr b="1" i="0" lang="en-US" sz="3100" u="none" cap="none" strike="noStrik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Who did this before? (reference)</a:t>
            </a:r>
            <a:endParaRPr b="0" i="0" sz="3100" u="none" cap="none" strike="noStrike"/>
          </a:p>
        </p:txBody>
      </p:sp>
      <p:sp>
        <p:nvSpPr>
          <p:cNvPr id="97" name="Google Shape;97;p16"/>
          <p:cNvSpPr/>
          <p:nvPr/>
        </p:nvSpPr>
        <p:spPr>
          <a:xfrm>
            <a:off x="972383" y="1472922"/>
            <a:ext cx="22800" cy="2686800"/>
          </a:xfrm>
          <a:prstGeom prst="roundRect">
            <a:avLst>
              <a:gd fmla="val 291721" name="adj"/>
            </a:avLst>
          </a:prstGeom>
          <a:solidFill>
            <a:srgbClr val="C3D4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1128117" y="1818680"/>
            <a:ext cx="476400" cy="22800"/>
          </a:xfrm>
          <a:prstGeom prst="roundRect">
            <a:avLst>
              <a:gd fmla="val 291721" name="adj"/>
            </a:avLst>
          </a:prstGeom>
          <a:solidFill>
            <a:srgbClr val="C3D4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793790" y="1651516"/>
            <a:ext cx="357300" cy="357300"/>
          </a:xfrm>
          <a:prstGeom prst="roundRect">
            <a:avLst>
              <a:gd fmla="val 18670" name="adj"/>
            </a:avLst>
          </a:prstGeom>
          <a:solidFill>
            <a:srgbClr val="DDEEE6"/>
          </a:solidFill>
          <a:ln cap="flat" cmpd="sng" w="9525">
            <a:solidFill>
              <a:srgbClr val="C3D4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853321" y="1681282"/>
            <a:ext cx="2382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850"/>
              <a:buFont typeface="Syne"/>
              <a:buNone/>
            </a:pPr>
            <a:r>
              <a:rPr b="1" i="0" lang="en-US" sz="18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1</a:t>
            </a:r>
            <a:endParaRPr b="0" i="0" sz="1850" u="none" cap="none" strike="noStrike"/>
          </a:p>
        </p:txBody>
      </p:sp>
      <p:sp>
        <p:nvSpPr>
          <p:cNvPr id="101" name="Google Shape;101;p16"/>
          <p:cNvSpPr/>
          <p:nvPr/>
        </p:nvSpPr>
        <p:spPr>
          <a:xfrm>
            <a:off x="1766292" y="1631633"/>
            <a:ext cx="2561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550"/>
              <a:buFont typeface="Syne"/>
              <a:buNone/>
            </a:pPr>
            <a:r>
              <a:rPr b="1" i="0" lang="en-US" sz="15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FIFA World Cup Impact</a:t>
            </a:r>
            <a:endParaRPr b="0" i="0" sz="1550" u="none" cap="none" strike="noStrike"/>
          </a:p>
        </p:txBody>
      </p:sp>
      <p:sp>
        <p:nvSpPr>
          <p:cNvPr id="102" name="Google Shape;102;p16"/>
          <p:cNvSpPr/>
          <p:nvPr/>
        </p:nvSpPr>
        <p:spPr>
          <a:xfrm>
            <a:off x="1766292" y="1974890"/>
            <a:ext cx="12070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250"/>
              <a:buFont typeface="Overpass"/>
              <a:buNone/>
            </a:pPr>
            <a:r>
              <a:rPr b="0" i="0" lang="en-US" sz="12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Even in the U.S., where soccer is not the top sport, the FIFA World Cup caused stock returns to drop.</a:t>
            </a:r>
            <a:endParaRPr b="0" i="0" sz="1250" u="none" cap="none" strike="noStrike"/>
          </a:p>
        </p:txBody>
      </p:sp>
      <p:sp>
        <p:nvSpPr>
          <p:cNvPr id="103" name="Google Shape;103;p16"/>
          <p:cNvSpPr/>
          <p:nvPr/>
        </p:nvSpPr>
        <p:spPr>
          <a:xfrm>
            <a:off x="1766292" y="2324219"/>
            <a:ext cx="12070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250"/>
              <a:buFont typeface="Overpass"/>
              <a:buNone/>
            </a:pPr>
            <a:r>
              <a:rPr b="0" i="0" lang="en-US" sz="12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This suggests that global sports events can distract investors and affect risk patterns.</a:t>
            </a:r>
            <a:endParaRPr b="0" i="0" sz="1250" u="none" cap="none" strike="noStrike"/>
          </a:p>
        </p:txBody>
      </p:sp>
      <p:sp>
        <p:nvSpPr>
          <p:cNvPr id="104" name="Google Shape;104;p16"/>
          <p:cNvSpPr/>
          <p:nvPr/>
        </p:nvSpPr>
        <p:spPr>
          <a:xfrm>
            <a:off x="1128117" y="3241477"/>
            <a:ext cx="476400" cy="22800"/>
          </a:xfrm>
          <a:prstGeom prst="roundRect">
            <a:avLst>
              <a:gd fmla="val 291721" name="adj"/>
            </a:avLst>
          </a:prstGeom>
          <a:solidFill>
            <a:srgbClr val="C3D4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793790" y="3074313"/>
            <a:ext cx="357300" cy="357300"/>
          </a:xfrm>
          <a:prstGeom prst="roundRect">
            <a:avLst>
              <a:gd fmla="val 18670" name="adj"/>
            </a:avLst>
          </a:prstGeom>
          <a:solidFill>
            <a:srgbClr val="DDEEE6"/>
          </a:solidFill>
          <a:ln cap="flat" cmpd="sng" w="9525">
            <a:solidFill>
              <a:srgbClr val="C3D4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853321" y="3104078"/>
            <a:ext cx="2382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850"/>
              <a:buFont typeface="Syne"/>
              <a:buNone/>
            </a:pPr>
            <a:r>
              <a:rPr b="1" i="0" lang="en-US" sz="18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2</a:t>
            </a:r>
            <a:endParaRPr b="0" i="0" sz="1850" u="none" cap="none" strike="noStrike"/>
          </a:p>
        </p:txBody>
      </p:sp>
      <p:sp>
        <p:nvSpPr>
          <p:cNvPr id="107" name="Google Shape;107;p16"/>
          <p:cNvSpPr/>
          <p:nvPr/>
        </p:nvSpPr>
        <p:spPr>
          <a:xfrm>
            <a:off x="1766292" y="3054429"/>
            <a:ext cx="30312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550"/>
              <a:buFont typeface="Syne"/>
              <a:buNone/>
            </a:pPr>
            <a:r>
              <a:rPr b="1" i="0" lang="en-US" sz="15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Emerging Markets Reaction</a:t>
            </a:r>
            <a:endParaRPr b="0" i="0" sz="1550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1766292" y="3397687"/>
            <a:ext cx="12070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250"/>
              <a:buFont typeface="Overpass"/>
              <a:buNone/>
            </a:pPr>
            <a:r>
              <a:rPr b="0" i="0" lang="en-US" sz="12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Emerging markets reacted strongly to the announcement of hosting the World Cup.</a:t>
            </a:r>
            <a:endParaRPr b="0" i="0" sz="1250" u="none" cap="none" strike="noStrike"/>
          </a:p>
        </p:txBody>
      </p:sp>
      <p:sp>
        <p:nvSpPr>
          <p:cNvPr id="109" name="Google Shape;109;p16"/>
          <p:cNvSpPr/>
          <p:nvPr/>
        </p:nvSpPr>
        <p:spPr>
          <a:xfrm>
            <a:off x="1766292" y="3747016"/>
            <a:ext cx="12070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250"/>
              <a:buFont typeface="Overpass"/>
              <a:buNone/>
            </a:pPr>
            <a:r>
              <a:rPr b="0" i="0" lang="en-US" sz="12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Shows that non-economic events can influence investor sentiment and trigger abnormal returns, especially when national pride is involved.</a:t>
            </a:r>
            <a:endParaRPr b="0" i="0" sz="1250" u="none" cap="none" strike="noStrike"/>
          </a:p>
        </p:txBody>
      </p:sp>
      <p:pic>
        <p:nvPicPr>
          <p:cNvPr descr="preencoded.png" id="110" name="Google Shape;1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4338399"/>
            <a:ext cx="5527476" cy="1275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1" name="Google Shape;11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5792510"/>
            <a:ext cx="9129952" cy="1698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12463100" y="7662500"/>
            <a:ext cx="2109900" cy="4728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>
            <a:off x="793790" y="1047274"/>
            <a:ext cx="10998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4450"/>
              <a:buFont typeface="Syne"/>
              <a:buNone/>
            </a:pPr>
            <a:r>
              <a:rPr b="1" i="0" lang="en-US" sz="4450" u="none" cap="none" strike="noStrik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My Method is Inspired by Wu (2022)</a:t>
            </a:r>
            <a:endParaRPr b="0" i="0" sz="4450" u="none" cap="none" strike="noStrike"/>
          </a:p>
        </p:txBody>
      </p:sp>
      <p:pic>
        <p:nvPicPr>
          <p:cNvPr descr="preencoded.png" id="119" name="Google Shape;1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351365"/>
            <a:ext cx="6516530" cy="443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7871341" y="2323028"/>
            <a:ext cx="3291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2200"/>
              <a:buFont typeface="Syne"/>
              <a:buNone/>
            </a:pPr>
            <a:r>
              <a:rPr b="1" i="0" lang="en-US" sz="2200" u="none" cap="none" strike="noStrik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How I apply this idea:</a:t>
            </a:r>
            <a:endParaRPr b="0" i="0" sz="2200" u="none" cap="none" strike="noStrike"/>
          </a:p>
        </p:txBody>
      </p:sp>
      <p:sp>
        <p:nvSpPr>
          <p:cNvPr id="121" name="Google Shape;121;p17"/>
          <p:cNvSpPr/>
          <p:nvPr/>
        </p:nvSpPr>
        <p:spPr>
          <a:xfrm>
            <a:off x="7871341" y="2904173"/>
            <a:ext cx="59727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Overpass"/>
              <a:buNone/>
            </a:pPr>
            <a:r>
              <a:rPr b="0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Instead of earnings reports, I focus on </a:t>
            </a:r>
            <a:r>
              <a:rPr b="1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risk prediction failures (VaR violations)</a:t>
            </a:r>
            <a:r>
              <a:rPr b="0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. I use March Madness as a major sports event to test if </a:t>
            </a:r>
            <a:r>
              <a:rPr b="1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attention loss</a:t>
            </a:r>
            <a:r>
              <a:rPr b="0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 or </a:t>
            </a:r>
            <a:r>
              <a:rPr b="1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mood effects</a:t>
            </a:r>
            <a:r>
              <a:rPr b="0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 can lead to </a:t>
            </a:r>
            <a:r>
              <a:rPr b="1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higher VaR model failure rates</a:t>
            </a:r>
            <a:r>
              <a:rPr b="0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, especially for related companies.</a:t>
            </a:r>
            <a:endParaRPr b="0" i="0" sz="1750" u="none" cap="none" strike="noStrike"/>
          </a:p>
        </p:txBody>
      </p:sp>
      <p:sp>
        <p:nvSpPr>
          <p:cNvPr id="122" name="Google Shape;122;p17"/>
          <p:cNvSpPr/>
          <p:nvPr/>
        </p:nvSpPr>
        <p:spPr>
          <a:xfrm>
            <a:off x="7871341" y="4945499"/>
            <a:ext cx="3082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2200"/>
              <a:buFont typeface="Syne"/>
              <a:buNone/>
            </a:pPr>
            <a:r>
              <a:rPr b="1" i="0" lang="en-US" sz="2200" u="none" cap="none" strike="noStrik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Based on Wu (2022)</a:t>
            </a:r>
            <a:endParaRPr b="0" i="0" sz="2200" u="none" cap="none" strike="noStrike"/>
          </a:p>
        </p:txBody>
      </p:sp>
      <p:sp>
        <p:nvSpPr>
          <p:cNvPr id="123" name="Google Shape;123;p17"/>
          <p:cNvSpPr/>
          <p:nvPr/>
        </p:nvSpPr>
        <p:spPr>
          <a:xfrm>
            <a:off x="7871341" y="5526643"/>
            <a:ext cx="59727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Overpass"/>
              <a:buNone/>
            </a:pPr>
            <a:r>
              <a:rPr b="0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Wu created a </a:t>
            </a:r>
            <a:r>
              <a:rPr b="1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Sports Mood Index</a:t>
            </a:r>
            <a:r>
              <a:rPr b="0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 to measure how sports outcomes influence investor behavior. He found that </a:t>
            </a:r>
            <a:r>
              <a:rPr b="1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bad moods caused by sports losses</a:t>
            </a:r>
            <a:r>
              <a:rPr b="0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 make institutional investors </a:t>
            </a:r>
            <a:r>
              <a:rPr b="1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trade less and underreact to earnings reports</a:t>
            </a:r>
            <a:r>
              <a:rPr b="0" i="0" lang="en-US" sz="17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  <a:endParaRPr b="0" i="0" sz="1750" u="none" cap="none" strike="noStrike"/>
          </a:p>
        </p:txBody>
      </p:sp>
      <p:sp>
        <p:nvSpPr>
          <p:cNvPr id="124" name="Google Shape;124;p17"/>
          <p:cNvSpPr txBox="1"/>
          <p:nvPr/>
        </p:nvSpPr>
        <p:spPr>
          <a:xfrm>
            <a:off x="12463100" y="7662500"/>
            <a:ext cx="2109900" cy="4728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>
            <a:off x="712232" y="559832"/>
            <a:ext cx="10553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2600"/>
              <a:buFont typeface="Syne"/>
              <a:buNone/>
            </a:pPr>
            <a:r>
              <a:rPr b="1" i="0" lang="en-US" sz="2600" u="none" cap="none" strike="noStrik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Adapting Wu (2022): From Mood to Risk Forecasting Errors</a:t>
            </a:r>
            <a:endParaRPr b="0" i="0" sz="2600" u="none" cap="none" strike="noStrike"/>
          </a:p>
        </p:txBody>
      </p:sp>
      <p:pic>
        <p:nvPicPr>
          <p:cNvPr descr="preencoded.png" id="131" name="Google Shape;13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232" y="1171575"/>
            <a:ext cx="661392" cy="79367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/>
          <p:nvPr/>
        </p:nvSpPr>
        <p:spPr>
          <a:xfrm>
            <a:off x="1571982" y="1303853"/>
            <a:ext cx="25050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300"/>
              <a:buFont typeface="Syne"/>
              <a:buNone/>
            </a:pPr>
            <a:r>
              <a:rPr b="1" i="0" lang="en-US" sz="130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Sports Outcome (Win/Loss)</a:t>
            </a:r>
            <a:endParaRPr b="0" i="0" sz="1300" u="none" cap="none" strike="noStrike"/>
          </a:p>
        </p:txBody>
      </p:sp>
      <p:sp>
        <p:nvSpPr>
          <p:cNvPr id="133" name="Google Shape;133;p18"/>
          <p:cNvSpPr/>
          <p:nvPr/>
        </p:nvSpPr>
        <p:spPr>
          <a:xfrm>
            <a:off x="1571982" y="1589842"/>
            <a:ext cx="123462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000"/>
              <a:buFont typeface="Overpass"/>
              <a:buNone/>
            </a:pPr>
            <a:r>
              <a:rPr b="0" i="0" lang="en-US" sz="10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Wu (2022)</a:t>
            </a:r>
            <a:endParaRPr b="0" i="0" sz="1000" u="none" cap="none" strike="noStrike"/>
          </a:p>
        </p:txBody>
      </p:sp>
      <p:pic>
        <p:nvPicPr>
          <p:cNvPr descr="preencoded.png" id="134" name="Google Shape;13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232" y="1965246"/>
            <a:ext cx="661392" cy="79367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571982" y="2097524"/>
            <a:ext cx="24072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300"/>
              <a:buFont typeface="Syne"/>
              <a:buNone/>
            </a:pPr>
            <a:r>
              <a:rPr b="1" i="0" lang="en-US" sz="130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Investor Mood (Good/Bad)</a:t>
            </a:r>
            <a:endParaRPr b="0" i="0" sz="1300" u="none" cap="none" strike="noStrike"/>
          </a:p>
        </p:txBody>
      </p:sp>
      <p:pic>
        <p:nvPicPr>
          <p:cNvPr descr="preencoded.png" id="136" name="Google Shape;13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232" y="2758916"/>
            <a:ext cx="661392" cy="79367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/>
          <p:nvPr/>
        </p:nvSpPr>
        <p:spPr>
          <a:xfrm>
            <a:off x="1571982" y="2891195"/>
            <a:ext cx="26439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300"/>
              <a:buFont typeface="Syne"/>
              <a:buNone/>
            </a:pPr>
            <a:r>
              <a:rPr b="1" i="0" lang="en-US" sz="130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Institutional Trading Behavior</a:t>
            </a:r>
            <a:endParaRPr b="0" i="0" sz="1300" u="none" cap="none" strike="noStrike"/>
          </a:p>
        </p:txBody>
      </p:sp>
      <p:pic>
        <p:nvPicPr>
          <p:cNvPr descr="preencoded.png" id="138" name="Google Shape;13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2232" y="3552587"/>
            <a:ext cx="661392" cy="79367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/>
          <p:nvPr/>
        </p:nvSpPr>
        <p:spPr>
          <a:xfrm>
            <a:off x="1571982" y="3684865"/>
            <a:ext cx="33849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300"/>
              <a:buFont typeface="Syne"/>
              <a:buNone/>
            </a:pPr>
            <a:r>
              <a:rPr b="1" i="0" lang="en-US" sz="130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Earnings Reaction (Abnormal returns)</a:t>
            </a:r>
            <a:endParaRPr b="0" i="0" sz="1300" u="none" cap="none" strike="noStrike"/>
          </a:p>
        </p:txBody>
      </p:sp>
      <p:pic>
        <p:nvPicPr>
          <p:cNvPr descr="preencoded.png" id="140" name="Google Shape;140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2232" y="4495086"/>
            <a:ext cx="661392" cy="79367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/>
          <p:nvPr/>
        </p:nvSpPr>
        <p:spPr>
          <a:xfrm>
            <a:off x="1571982" y="4627364"/>
            <a:ext cx="24927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300"/>
              <a:buFont typeface="Syne"/>
              <a:buNone/>
            </a:pPr>
            <a:r>
              <a:rPr b="1" i="0" lang="en-US" sz="130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March Madness Game Day</a:t>
            </a:r>
            <a:endParaRPr b="0" i="0" sz="130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1571982" y="4913352"/>
            <a:ext cx="123462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000"/>
              <a:buFont typeface="Overpass"/>
              <a:buNone/>
            </a:pPr>
            <a:r>
              <a:rPr b="0" i="0" lang="en-US" sz="10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This Project</a:t>
            </a:r>
            <a:endParaRPr b="0" i="0" sz="1000" u="none" cap="none" strike="noStrike"/>
          </a:p>
        </p:txBody>
      </p:sp>
      <p:pic>
        <p:nvPicPr>
          <p:cNvPr descr="preencoded.png" id="143" name="Google Shape;143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2232" y="5288756"/>
            <a:ext cx="661392" cy="79367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>
            <a:off x="1571982" y="5421035"/>
            <a:ext cx="17649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300"/>
              <a:buFont typeface="Syne"/>
              <a:buNone/>
            </a:pPr>
            <a:r>
              <a:rPr b="1" i="0" lang="en-US" sz="130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Investor Distraction</a:t>
            </a:r>
            <a:endParaRPr b="0" i="0" sz="1300" u="none" cap="none" strike="noStrike"/>
          </a:p>
        </p:txBody>
      </p:sp>
      <p:pic>
        <p:nvPicPr>
          <p:cNvPr descr="preencoded.png" id="145" name="Google Shape;145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2232" y="6082427"/>
            <a:ext cx="661392" cy="79367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/>
          <p:nvPr/>
        </p:nvSpPr>
        <p:spPr>
          <a:xfrm>
            <a:off x="1571982" y="6214705"/>
            <a:ext cx="20886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300"/>
              <a:buFont typeface="Syne"/>
              <a:buNone/>
            </a:pPr>
            <a:r>
              <a:rPr b="1" i="0" lang="en-US" sz="130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Risk Monitoring Lapses</a:t>
            </a:r>
            <a:endParaRPr b="0" i="0" sz="1300" u="none" cap="none" strike="noStrike"/>
          </a:p>
        </p:txBody>
      </p:sp>
      <p:pic>
        <p:nvPicPr>
          <p:cNvPr descr="preencoded.png" id="147" name="Google Shape;147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2232" y="6876098"/>
            <a:ext cx="661392" cy="79367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/>
          <p:nvPr/>
        </p:nvSpPr>
        <p:spPr>
          <a:xfrm>
            <a:off x="1571982" y="7008376"/>
            <a:ext cx="16536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300"/>
              <a:buFont typeface="Syne"/>
              <a:buNone/>
            </a:pPr>
            <a:r>
              <a:rPr b="1" i="0" lang="en-US" sz="130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VaR Violations ↑</a:t>
            </a:r>
            <a:endParaRPr b="0" i="0" sz="1300" u="none" cap="none" strike="noStrike"/>
          </a:p>
        </p:txBody>
      </p:sp>
      <p:sp>
        <p:nvSpPr>
          <p:cNvPr id="149" name="Google Shape;149;p18"/>
          <p:cNvSpPr txBox="1"/>
          <p:nvPr/>
        </p:nvSpPr>
        <p:spPr>
          <a:xfrm>
            <a:off x="12463100" y="7662500"/>
            <a:ext cx="2109900" cy="4728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>
            <a:off x="793790" y="913686"/>
            <a:ext cx="130428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3550"/>
              <a:buFont typeface="Syne"/>
              <a:buNone/>
            </a:pPr>
            <a:r>
              <a:rPr b="1" i="0" lang="en-US" sz="3550" u="none" cap="none" strike="noStrik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How I Measure Risk Model Failure: 95% Quantile VaR</a:t>
            </a:r>
            <a:endParaRPr b="0" i="0" sz="3550" u="none" cap="none" strike="noStrike"/>
          </a:p>
        </p:txBody>
      </p:sp>
      <p:pic>
        <p:nvPicPr>
          <p:cNvPr descr="preencoded.png" id="156" name="Google Shape;15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950" y="2400300"/>
            <a:ext cx="7428300" cy="50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/>
          <p:nvPr/>
        </p:nvSpPr>
        <p:spPr>
          <a:xfrm>
            <a:off x="7813834" y="2523887"/>
            <a:ext cx="136200" cy="1789200"/>
          </a:xfrm>
          <a:prstGeom prst="roundRect">
            <a:avLst>
              <a:gd fmla="val 56004" name="adj"/>
            </a:avLst>
          </a:prstGeom>
          <a:solidFill>
            <a:srgbClr val="DDEEE6"/>
          </a:solidFill>
          <a:ln cap="flat" cmpd="sng" w="9525">
            <a:solidFill>
              <a:srgbClr val="C3D4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8222099" y="2523887"/>
            <a:ext cx="22683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Syne"/>
              <a:buNone/>
            </a:pPr>
            <a:r>
              <a:rPr b="1" i="0" lang="en-US" sz="17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Calculate VaR</a:t>
            </a:r>
            <a:endParaRPr b="0" i="0" sz="1750" u="none" cap="none" strike="noStrike"/>
          </a:p>
        </p:txBody>
      </p:sp>
      <p:sp>
        <p:nvSpPr>
          <p:cNvPr id="159" name="Google Shape;159;p19"/>
          <p:cNvSpPr/>
          <p:nvPr/>
        </p:nvSpPr>
        <p:spPr>
          <a:xfrm>
            <a:off x="8222099" y="2988826"/>
            <a:ext cx="56220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400"/>
              <a:buFont typeface="Overpass"/>
              <a:buNone/>
            </a:pP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I use a </a:t>
            </a:r>
            <a:r>
              <a:rPr b="1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rolling 10-day quantile</a:t>
            </a: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 to estimate Value at Risk (VaR) at the 95% confidence level.</a:t>
            </a:r>
            <a:endParaRPr b="0" i="0" sz="1400" u="none" cap="none" strike="noStrike"/>
          </a:p>
        </p:txBody>
      </p:sp>
      <p:sp>
        <p:nvSpPr>
          <p:cNvPr id="160" name="Google Shape;160;p19"/>
          <p:cNvSpPr/>
          <p:nvPr/>
        </p:nvSpPr>
        <p:spPr>
          <a:xfrm>
            <a:off x="8222099" y="3732609"/>
            <a:ext cx="56220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400"/>
              <a:buFont typeface="Overpass"/>
              <a:buNone/>
            </a:pP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This means: "What is the 5th percentile return over the past 10 trading days?"</a:t>
            </a:r>
            <a:endParaRPr b="0" i="0" sz="1400" u="none" cap="none" strike="noStrike"/>
          </a:p>
        </p:txBody>
      </p:sp>
      <p:sp>
        <p:nvSpPr>
          <p:cNvPr id="161" name="Google Shape;161;p19"/>
          <p:cNvSpPr/>
          <p:nvPr/>
        </p:nvSpPr>
        <p:spPr>
          <a:xfrm>
            <a:off x="8086011" y="4494609"/>
            <a:ext cx="136200" cy="1499100"/>
          </a:xfrm>
          <a:prstGeom prst="roundRect">
            <a:avLst>
              <a:gd fmla="val 56004" name="adj"/>
            </a:avLst>
          </a:prstGeom>
          <a:solidFill>
            <a:srgbClr val="DDEEE6"/>
          </a:solidFill>
          <a:ln cap="flat" cmpd="sng" w="9525">
            <a:solidFill>
              <a:srgbClr val="C3D4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8494276" y="4494609"/>
            <a:ext cx="22683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Syne"/>
              <a:buNone/>
            </a:pPr>
            <a:r>
              <a:rPr b="1" i="0" lang="en-US" sz="17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Identify Violations</a:t>
            </a:r>
            <a:endParaRPr b="0" i="0" sz="1750" u="none" cap="none" strike="noStrike"/>
          </a:p>
        </p:txBody>
      </p:sp>
      <p:sp>
        <p:nvSpPr>
          <p:cNvPr id="163" name="Google Shape;163;p19"/>
          <p:cNvSpPr/>
          <p:nvPr/>
        </p:nvSpPr>
        <p:spPr>
          <a:xfrm>
            <a:off x="8494276" y="4959548"/>
            <a:ext cx="53499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400"/>
              <a:buFont typeface="Overpass"/>
              <a:buNone/>
            </a:pP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If the </a:t>
            </a:r>
            <a:r>
              <a:rPr b="1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actual return is lower than the VaR</a:t>
            </a: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, it means the model failed to anticipate this drop.</a:t>
            </a:r>
            <a:endParaRPr b="0" i="0" sz="1400" u="none" cap="none" strike="noStrike"/>
          </a:p>
        </p:txBody>
      </p:sp>
      <p:sp>
        <p:nvSpPr>
          <p:cNvPr id="164" name="Google Shape;164;p19"/>
          <p:cNvSpPr/>
          <p:nvPr/>
        </p:nvSpPr>
        <p:spPr>
          <a:xfrm>
            <a:off x="8494276" y="5703332"/>
            <a:ext cx="53499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400"/>
              <a:buFont typeface="Overpass"/>
              <a:buNone/>
            </a:pP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Each time this happens, I count it as a </a:t>
            </a:r>
            <a:r>
              <a:rPr b="1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VaR violation</a:t>
            </a: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  <a:endParaRPr b="0" i="0" sz="1400" u="none" cap="none" strike="noStrike"/>
          </a:p>
        </p:txBody>
      </p:sp>
      <p:sp>
        <p:nvSpPr>
          <p:cNvPr id="165" name="Google Shape;165;p19"/>
          <p:cNvSpPr/>
          <p:nvPr/>
        </p:nvSpPr>
        <p:spPr>
          <a:xfrm>
            <a:off x="8358188" y="6175058"/>
            <a:ext cx="136200" cy="755100"/>
          </a:xfrm>
          <a:prstGeom prst="roundRect">
            <a:avLst>
              <a:gd fmla="val 56004" name="adj"/>
            </a:avLst>
          </a:prstGeom>
          <a:solidFill>
            <a:srgbClr val="DDEEE6"/>
          </a:solidFill>
          <a:ln cap="flat" cmpd="sng" w="9525">
            <a:solidFill>
              <a:srgbClr val="C3D4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8766453" y="6175058"/>
            <a:ext cx="3657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Syne"/>
              <a:buNone/>
            </a:pPr>
            <a:r>
              <a:rPr b="1" i="0" lang="en-US" sz="17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Track During March Madness</a:t>
            </a:r>
            <a:endParaRPr b="0" i="0" sz="1750" u="none" cap="none" strike="noStrike"/>
          </a:p>
        </p:txBody>
      </p:sp>
      <p:sp>
        <p:nvSpPr>
          <p:cNvPr id="167" name="Google Shape;167;p19"/>
          <p:cNvSpPr/>
          <p:nvPr/>
        </p:nvSpPr>
        <p:spPr>
          <a:xfrm>
            <a:off x="8766453" y="6639997"/>
            <a:ext cx="5077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400"/>
              <a:buFont typeface="Overpass"/>
              <a:buNone/>
            </a:pP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I track how often this happens on </a:t>
            </a:r>
            <a:r>
              <a:rPr b="1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March Madness game days</a:t>
            </a:r>
            <a:r>
              <a:rPr b="0" i="0" lang="en-US" sz="140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  <a:endParaRPr b="0" i="0" sz="1400" u="none" cap="none" strike="noStrike"/>
          </a:p>
        </p:txBody>
      </p:sp>
      <p:sp>
        <p:nvSpPr>
          <p:cNvPr id="168" name="Google Shape;168;p19"/>
          <p:cNvSpPr txBox="1"/>
          <p:nvPr/>
        </p:nvSpPr>
        <p:spPr>
          <a:xfrm>
            <a:off x="12463100" y="7662500"/>
            <a:ext cx="2109900" cy="4728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/>
          <p:nvPr/>
        </p:nvSpPr>
        <p:spPr>
          <a:xfrm>
            <a:off x="793790" y="826056"/>
            <a:ext cx="89655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4200"/>
              <a:buFont typeface="Syne"/>
              <a:buNone/>
            </a:pPr>
            <a:r>
              <a:rPr b="1" i="0" lang="en-US" sz="4200" u="none" cap="none" strike="noStrik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Defining Treatment vs. Control</a:t>
            </a:r>
            <a:endParaRPr b="0" i="0" sz="4200" u="none" cap="none" strike="noStrike"/>
          </a:p>
        </p:txBody>
      </p:sp>
      <p:sp>
        <p:nvSpPr>
          <p:cNvPr id="175" name="Google Shape;175;p20"/>
          <p:cNvSpPr/>
          <p:nvPr/>
        </p:nvSpPr>
        <p:spPr>
          <a:xfrm>
            <a:off x="793790" y="1822609"/>
            <a:ext cx="13042800" cy="5580900"/>
          </a:xfrm>
          <a:prstGeom prst="roundRect">
            <a:avLst>
              <a:gd fmla="val 1622" name="adj"/>
            </a:avLst>
          </a:prstGeom>
          <a:noFill/>
          <a:ln cap="flat" cmpd="sng" w="9525">
            <a:solidFill>
              <a:srgbClr val="000000">
                <a:alpha val="784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801410" y="1830229"/>
            <a:ext cx="13026300" cy="6183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1018223" y="1967032"/>
            <a:ext cx="39069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1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Group</a:t>
            </a:r>
            <a:endParaRPr b="0" i="0" sz="1650" u="none" cap="none" strike="noStrike"/>
          </a:p>
        </p:txBody>
      </p:sp>
      <p:sp>
        <p:nvSpPr>
          <p:cNvPr id="178" name="Google Shape;178;p20"/>
          <p:cNvSpPr/>
          <p:nvPr/>
        </p:nvSpPr>
        <p:spPr>
          <a:xfrm>
            <a:off x="5363647" y="1967032"/>
            <a:ext cx="3903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1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Company</a:t>
            </a:r>
            <a:endParaRPr b="0" i="0" sz="1650" u="none" cap="none" strike="noStrike"/>
          </a:p>
        </p:txBody>
      </p:sp>
      <p:sp>
        <p:nvSpPr>
          <p:cNvPr id="179" name="Google Shape;179;p20"/>
          <p:cNvSpPr/>
          <p:nvPr/>
        </p:nvSpPr>
        <p:spPr>
          <a:xfrm>
            <a:off x="9705261" y="1967032"/>
            <a:ext cx="39069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1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Why it's here</a:t>
            </a:r>
            <a:endParaRPr b="0" i="0" sz="1650" u="none" cap="none" strike="noStrike"/>
          </a:p>
        </p:txBody>
      </p:sp>
      <p:sp>
        <p:nvSpPr>
          <p:cNvPr id="180" name="Google Shape;180;p20"/>
          <p:cNvSpPr/>
          <p:nvPr/>
        </p:nvSpPr>
        <p:spPr>
          <a:xfrm>
            <a:off x="801410" y="2448639"/>
            <a:ext cx="13026300" cy="6183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1018223" y="2585442"/>
            <a:ext cx="39069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Treatment</a:t>
            </a:r>
            <a:endParaRPr b="0" i="0" sz="1650" u="none" cap="none" strike="noStrike"/>
          </a:p>
        </p:txBody>
      </p:sp>
      <p:sp>
        <p:nvSpPr>
          <p:cNvPr id="182" name="Google Shape;182;p20"/>
          <p:cNvSpPr/>
          <p:nvPr/>
        </p:nvSpPr>
        <p:spPr>
          <a:xfrm>
            <a:off x="5363647" y="2585442"/>
            <a:ext cx="3903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DIS</a:t>
            </a:r>
            <a:endParaRPr b="0" i="0" sz="1650" u="none" cap="none" strike="noStrike"/>
          </a:p>
        </p:txBody>
      </p:sp>
      <p:sp>
        <p:nvSpPr>
          <p:cNvPr id="183" name="Google Shape;183;p20"/>
          <p:cNvSpPr/>
          <p:nvPr/>
        </p:nvSpPr>
        <p:spPr>
          <a:xfrm>
            <a:off x="9705261" y="2585442"/>
            <a:ext cx="39069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ESPN airs March Madness games</a:t>
            </a:r>
            <a:endParaRPr b="0" i="0" sz="1650" u="none" cap="none" strike="noStrike"/>
          </a:p>
        </p:txBody>
      </p:sp>
      <p:sp>
        <p:nvSpPr>
          <p:cNvPr id="184" name="Google Shape;184;p20"/>
          <p:cNvSpPr/>
          <p:nvPr/>
        </p:nvSpPr>
        <p:spPr>
          <a:xfrm>
            <a:off x="801410" y="3067050"/>
            <a:ext cx="13026300" cy="6183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1018223" y="3203853"/>
            <a:ext cx="39069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Treatment</a:t>
            </a:r>
            <a:endParaRPr b="0" i="0" sz="1650" u="none" cap="none" strike="noStrike"/>
          </a:p>
        </p:txBody>
      </p:sp>
      <p:sp>
        <p:nvSpPr>
          <p:cNvPr id="186" name="Google Shape;186;p20"/>
          <p:cNvSpPr/>
          <p:nvPr/>
        </p:nvSpPr>
        <p:spPr>
          <a:xfrm>
            <a:off x="5363647" y="3203853"/>
            <a:ext cx="3903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DKNG</a:t>
            </a:r>
            <a:endParaRPr b="0" i="0" sz="1650" u="none" cap="none" strike="noStrike"/>
          </a:p>
        </p:txBody>
      </p:sp>
      <p:sp>
        <p:nvSpPr>
          <p:cNvPr id="187" name="Google Shape;187;p20"/>
          <p:cNvSpPr/>
          <p:nvPr/>
        </p:nvSpPr>
        <p:spPr>
          <a:xfrm>
            <a:off x="9705261" y="3203853"/>
            <a:ext cx="39069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Betting spikes during the tournament</a:t>
            </a:r>
            <a:endParaRPr b="0" i="0" sz="1650" u="none" cap="none" strike="noStrike"/>
          </a:p>
        </p:txBody>
      </p:sp>
      <p:sp>
        <p:nvSpPr>
          <p:cNvPr id="188" name="Google Shape;188;p20"/>
          <p:cNvSpPr/>
          <p:nvPr/>
        </p:nvSpPr>
        <p:spPr>
          <a:xfrm>
            <a:off x="801410" y="3685461"/>
            <a:ext cx="13026300" cy="6183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018223" y="3822263"/>
            <a:ext cx="39069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Treatment</a:t>
            </a:r>
            <a:endParaRPr b="0" i="0" sz="1650" u="none" cap="none" strike="noStrike"/>
          </a:p>
        </p:txBody>
      </p:sp>
      <p:sp>
        <p:nvSpPr>
          <p:cNvPr id="190" name="Google Shape;190;p20"/>
          <p:cNvSpPr/>
          <p:nvPr/>
        </p:nvSpPr>
        <p:spPr>
          <a:xfrm>
            <a:off x="5363647" y="3822263"/>
            <a:ext cx="3903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PARA</a:t>
            </a:r>
            <a:endParaRPr b="0" i="0" sz="1650" u="none" cap="none" strike="noStrike"/>
          </a:p>
        </p:txBody>
      </p:sp>
      <p:sp>
        <p:nvSpPr>
          <p:cNvPr id="191" name="Google Shape;191;p20"/>
          <p:cNvSpPr/>
          <p:nvPr/>
        </p:nvSpPr>
        <p:spPr>
          <a:xfrm>
            <a:off x="9705261" y="3822263"/>
            <a:ext cx="39069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CBS Sports is a main broadcaster</a:t>
            </a:r>
            <a:endParaRPr b="0" i="0" sz="1650" u="none" cap="none" strike="noStrike"/>
          </a:p>
        </p:txBody>
      </p:sp>
      <p:sp>
        <p:nvSpPr>
          <p:cNvPr id="192" name="Google Shape;192;p20"/>
          <p:cNvSpPr/>
          <p:nvPr/>
        </p:nvSpPr>
        <p:spPr>
          <a:xfrm>
            <a:off x="801410" y="4303871"/>
            <a:ext cx="13026300" cy="6183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018223" y="4440674"/>
            <a:ext cx="39069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Treatment</a:t>
            </a:r>
            <a:endParaRPr b="0" i="0" sz="1650" u="none" cap="none" strike="noStrike"/>
          </a:p>
        </p:txBody>
      </p:sp>
      <p:sp>
        <p:nvSpPr>
          <p:cNvPr id="194" name="Google Shape;194;p20"/>
          <p:cNvSpPr/>
          <p:nvPr/>
        </p:nvSpPr>
        <p:spPr>
          <a:xfrm>
            <a:off x="5363647" y="4440674"/>
            <a:ext cx="3903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COF</a:t>
            </a:r>
            <a:endParaRPr b="0" i="0" sz="1650" u="none" cap="none" strike="noStrike"/>
          </a:p>
        </p:txBody>
      </p:sp>
      <p:sp>
        <p:nvSpPr>
          <p:cNvPr id="195" name="Google Shape;195;p20"/>
          <p:cNvSpPr/>
          <p:nvPr/>
        </p:nvSpPr>
        <p:spPr>
          <a:xfrm>
            <a:off x="9705261" y="4440674"/>
            <a:ext cx="39069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Capital One is an official sponsor</a:t>
            </a:r>
            <a:endParaRPr b="0" i="0" sz="1650" u="none" cap="none" strike="noStrike"/>
          </a:p>
        </p:txBody>
      </p:sp>
      <p:sp>
        <p:nvSpPr>
          <p:cNvPr id="196" name="Google Shape;196;p20"/>
          <p:cNvSpPr/>
          <p:nvPr/>
        </p:nvSpPr>
        <p:spPr>
          <a:xfrm>
            <a:off x="801410" y="4922282"/>
            <a:ext cx="13026300" cy="6183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1018223" y="5059085"/>
            <a:ext cx="39069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Control</a:t>
            </a:r>
            <a:endParaRPr b="0" i="0" sz="1650" u="none" cap="none" strike="noStrike"/>
          </a:p>
        </p:txBody>
      </p:sp>
      <p:sp>
        <p:nvSpPr>
          <p:cNvPr id="198" name="Google Shape;198;p20"/>
          <p:cNvSpPr/>
          <p:nvPr/>
        </p:nvSpPr>
        <p:spPr>
          <a:xfrm>
            <a:off x="5363647" y="5059085"/>
            <a:ext cx="3903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MSFT</a:t>
            </a:r>
            <a:endParaRPr b="0" i="0" sz="1650" u="none" cap="none" strike="noStrike"/>
          </a:p>
        </p:txBody>
      </p:sp>
      <p:sp>
        <p:nvSpPr>
          <p:cNvPr id="199" name="Google Shape;199;p20"/>
          <p:cNvSpPr/>
          <p:nvPr/>
        </p:nvSpPr>
        <p:spPr>
          <a:xfrm>
            <a:off x="9705261" y="5059085"/>
            <a:ext cx="39069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Not directly involved in the tournament</a:t>
            </a:r>
            <a:endParaRPr b="0" i="0" sz="1650" u="none" cap="none" strike="noStrike"/>
          </a:p>
        </p:txBody>
      </p:sp>
      <p:sp>
        <p:nvSpPr>
          <p:cNvPr id="200" name="Google Shape;200;p20"/>
          <p:cNvSpPr/>
          <p:nvPr/>
        </p:nvSpPr>
        <p:spPr>
          <a:xfrm>
            <a:off x="801410" y="5540693"/>
            <a:ext cx="13026300" cy="6183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1018223" y="5677495"/>
            <a:ext cx="39069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Control</a:t>
            </a:r>
            <a:endParaRPr b="0" i="0" sz="1650" u="none" cap="none" strike="noStrike"/>
          </a:p>
        </p:txBody>
      </p:sp>
      <p:sp>
        <p:nvSpPr>
          <p:cNvPr id="202" name="Google Shape;202;p20"/>
          <p:cNvSpPr/>
          <p:nvPr/>
        </p:nvSpPr>
        <p:spPr>
          <a:xfrm>
            <a:off x="5363647" y="5677495"/>
            <a:ext cx="3903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JNJ</a:t>
            </a:r>
            <a:endParaRPr b="0" i="0" sz="1650" u="none" cap="none" strike="noStrike"/>
          </a:p>
        </p:txBody>
      </p:sp>
      <p:sp>
        <p:nvSpPr>
          <p:cNvPr id="203" name="Google Shape;203;p20"/>
          <p:cNvSpPr/>
          <p:nvPr/>
        </p:nvSpPr>
        <p:spPr>
          <a:xfrm>
            <a:off x="9705261" y="5677495"/>
            <a:ext cx="39069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No promotional tie to March Madness</a:t>
            </a:r>
            <a:endParaRPr b="0" i="0" sz="1650" u="none" cap="none" strike="noStrike"/>
          </a:p>
        </p:txBody>
      </p:sp>
      <p:sp>
        <p:nvSpPr>
          <p:cNvPr id="204" name="Google Shape;204;p20"/>
          <p:cNvSpPr/>
          <p:nvPr/>
        </p:nvSpPr>
        <p:spPr>
          <a:xfrm>
            <a:off x="801410" y="6159103"/>
            <a:ext cx="13026300" cy="6183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1018223" y="6295906"/>
            <a:ext cx="39069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Control</a:t>
            </a:r>
            <a:endParaRPr b="0" i="0" sz="1650" u="none" cap="none" strike="noStrike"/>
          </a:p>
        </p:txBody>
      </p:sp>
      <p:sp>
        <p:nvSpPr>
          <p:cNvPr id="206" name="Google Shape;206;p20"/>
          <p:cNvSpPr/>
          <p:nvPr/>
        </p:nvSpPr>
        <p:spPr>
          <a:xfrm>
            <a:off x="5363647" y="6295906"/>
            <a:ext cx="3903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WMT</a:t>
            </a:r>
            <a:endParaRPr b="0" i="0" sz="1650" u="none" cap="none" strike="noStrike"/>
          </a:p>
        </p:txBody>
      </p:sp>
      <p:sp>
        <p:nvSpPr>
          <p:cNvPr id="207" name="Google Shape;207;p20"/>
          <p:cNvSpPr/>
          <p:nvPr/>
        </p:nvSpPr>
        <p:spPr>
          <a:xfrm>
            <a:off x="9705261" y="6295906"/>
            <a:ext cx="39069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Unrelated consumer retail</a:t>
            </a:r>
            <a:endParaRPr b="0" i="0" sz="1650" u="none" cap="none" strike="noStrike"/>
          </a:p>
        </p:txBody>
      </p:sp>
      <p:sp>
        <p:nvSpPr>
          <p:cNvPr id="208" name="Google Shape;208;p20"/>
          <p:cNvSpPr/>
          <p:nvPr/>
        </p:nvSpPr>
        <p:spPr>
          <a:xfrm>
            <a:off x="801410" y="6777514"/>
            <a:ext cx="13026300" cy="6183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1018223" y="6914317"/>
            <a:ext cx="39069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Control</a:t>
            </a:r>
            <a:endParaRPr b="0" i="0" sz="1650" u="none" cap="none" strike="noStrike"/>
          </a:p>
        </p:txBody>
      </p:sp>
      <p:sp>
        <p:nvSpPr>
          <p:cNvPr id="210" name="Google Shape;210;p20"/>
          <p:cNvSpPr/>
          <p:nvPr/>
        </p:nvSpPr>
        <p:spPr>
          <a:xfrm>
            <a:off x="5363647" y="6914317"/>
            <a:ext cx="3903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V</a:t>
            </a:r>
            <a:endParaRPr b="0" i="0" sz="1650" u="none" cap="none" strike="noStrike"/>
          </a:p>
        </p:txBody>
      </p:sp>
      <p:sp>
        <p:nvSpPr>
          <p:cNvPr id="211" name="Google Shape;211;p20"/>
          <p:cNvSpPr/>
          <p:nvPr/>
        </p:nvSpPr>
        <p:spPr>
          <a:xfrm>
            <a:off x="9705261" y="6914317"/>
            <a:ext cx="39069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650"/>
              <a:buFont typeface="Overpass"/>
              <a:buNone/>
            </a:pPr>
            <a:r>
              <a:rPr b="0" i="0" lang="en-US" sz="16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Not a known sponsor or advertiser</a:t>
            </a:r>
            <a:endParaRPr b="0" i="0" sz="1650" u="none" cap="none" strike="noStrike"/>
          </a:p>
        </p:txBody>
      </p:sp>
      <p:sp>
        <p:nvSpPr>
          <p:cNvPr id="212" name="Google Shape;212;p20"/>
          <p:cNvSpPr txBox="1"/>
          <p:nvPr/>
        </p:nvSpPr>
        <p:spPr>
          <a:xfrm>
            <a:off x="12463100" y="7662500"/>
            <a:ext cx="2109900" cy="4728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/>
          <p:nvPr/>
        </p:nvSpPr>
        <p:spPr>
          <a:xfrm>
            <a:off x="741045" y="582216"/>
            <a:ext cx="3616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74"/>
              </a:lnSpc>
              <a:spcBef>
                <a:spcPts val="0"/>
              </a:spcBef>
              <a:spcAft>
                <a:spcPts val="0"/>
              </a:spcAft>
              <a:buClr>
                <a:srgbClr val="233939"/>
              </a:buClr>
              <a:buSzPts val="2700"/>
              <a:buFont typeface="Syne"/>
              <a:buNone/>
            </a:pPr>
            <a:r>
              <a:rPr b="1" i="0" lang="en-US" sz="2700" u="none" cap="none" strike="noStrike">
                <a:solidFill>
                  <a:srgbClr val="233939"/>
                </a:solidFill>
                <a:latin typeface="Syne"/>
                <a:ea typeface="Syne"/>
                <a:cs typeface="Syne"/>
                <a:sym typeface="Syne"/>
              </a:rPr>
              <a:t>Defining GameDay</a:t>
            </a:r>
            <a:endParaRPr b="0" i="0" sz="2700" u="none" cap="none" strike="noStrike"/>
          </a:p>
        </p:txBody>
      </p:sp>
      <p:sp>
        <p:nvSpPr>
          <p:cNvPr id="219" name="Google Shape;219;p21"/>
          <p:cNvSpPr/>
          <p:nvPr/>
        </p:nvSpPr>
        <p:spPr>
          <a:xfrm>
            <a:off x="741045" y="1287304"/>
            <a:ext cx="4245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3550"/>
              <a:buFont typeface="Syne"/>
              <a:buNone/>
            </a:pPr>
            <a:r>
              <a:rPr b="1" i="0" lang="en-US" sz="35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2023</a:t>
            </a:r>
            <a:endParaRPr b="0" i="0" sz="3550" u="none" cap="none" strike="noStrike"/>
          </a:p>
        </p:txBody>
      </p:sp>
      <p:sp>
        <p:nvSpPr>
          <p:cNvPr id="220" name="Google Shape;220;p21"/>
          <p:cNvSpPr/>
          <p:nvPr/>
        </p:nvSpPr>
        <p:spPr>
          <a:xfrm>
            <a:off x="1953101" y="1913215"/>
            <a:ext cx="18210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350"/>
              <a:buFont typeface="Syne"/>
              <a:buNone/>
            </a:pPr>
            <a:r>
              <a:rPr b="1" i="0" lang="en-US" sz="13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Tournament Period</a:t>
            </a:r>
            <a:endParaRPr b="0" i="0" sz="1350" u="none" cap="none" strike="noStrike"/>
          </a:p>
        </p:txBody>
      </p:sp>
      <p:sp>
        <p:nvSpPr>
          <p:cNvPr id="221" name="Google Shape;221;p21"/>
          <p:cNvSpPr/>
          <p:nvPr/>
        </p:nvSpPr>
        <p:spPr>
          <a:xfrm>
            <a:off x="741045" y="2210753"/>
            <a:ext cx="42453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050"/>
              <a:buFont typeface="Overpass"/>
              <a:buNone/>
            </a:pPr>
            <a:r>
              <a:rPr b="0" i="0" lang="en-US" sz="10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March 14 – April 3</a:t>
            </a:r>
            <a:endParaRPr b="0" i="0" sz="1050" u="none" cap="none" strike="noStrike"/>
          </a:p>
        </p:txBody>
      </p:sp>
      <p:sp>
        <p:nvSpPr>
          <p:cNvPr id="222" name="Google Shape;222;p21"/>
          <p:cNvSpPr/>
          <p:nvPr/>
        </p:nvSpPr>
        <p:spPr>
          <a:xfrm>
            <a:off x="5192554" y="1287304"/>
            <a:ext cx="4245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3550"/>
              <a:buFont typeface="Syne"/>
              <a:buNone/>
            </a:pPr>
            <a:r>
              <a:rPr b="1" i="0" lang="en-US" sz="35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2024</a:t>
            </a:r>
            <a:endParaRPr b="0" i="0" sz="3550" u="none" cap="none" strike="noStrike"/>
          </a:p>
        </p:txBody>
      </p:sp>
      <p:sp>
        <p:nvSpPr>
          <p:cNvPr id="223" name="Google Shape;223;p21"/>
          <p:cNvSpPr/>
          <p:nvPr/>
        </p:nvSpPr>
        <p:spPr>
          <a:xfrm>
            <a:off x="6404610" y="1913215"/>
            <a:ext cx="18210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350"/>
              <a:buFont typeface="Syne"/>
              <a:buNone/>
            </a:pPr>
            <a:r>
              <a:rPr b="1" i="0" lang="en-US" sz="13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Tournament Period</a:t>
            </a:r>
            <a:endParaRPr b="0" i="0" sz="1350" u="none" cap="none" strike="noStrike"/>
          </a:p>
        </p:txBody>
      </p:sp>
      <p:sp>
        <p:nvSpPr>
          <p:cNvPr id="224" name="Google Shape;224;p21"/>
          <p:cNvSpPr/>
          <p:nvPr/>
        </p:nvSpPr>
        <p:spPr>
          <a:xfrm>
            <a:off x="5192554" y="2210753"/>
            <a:ext cx="42453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050"/>
              <a:buFont typeface="Overpass"/>
              <a:buNone/>
            </a:pPr>
            <a:r>
              <a:rPr b="0" i="0" lang="en-US" sz="10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March 19 – April 8</a:t>
            </a:r>
            <a:endParaRPr b="0" i="0" sz="1050" u="none" cap="none" strike="noStrike"/>
          </a:p>
        </p:txBody>
      </p:sp>
      <p:sp>
        <p:nvSpPr>
          <p:cNvPr id="225" name="Google Shape;225;p21"/>
          <p:cNvSpPr/>
          <p:nvPr/>
        </p:nvSpPr>
        <p:spPr>
          <a:xfrm>
            <a:off x="9644063" y="1287304"/>
            <a:ext cx="4245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3550"/>
              <a:buFont typeface="Syne"/>
              <a:buNone/>
            </a:pPr>
            <a:r>
              <a:rPr b="1" i="0" lang="en-US" sz="35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2025</a:t>
            </a:r>
            <a:endParaRPr b="0" i="0" sz="3550" u="none" cap="none" strike="noStrike"/>
          </a:p>
        </p:txBody>
      </p:sp>
      <p:sp>
        <p:nvSpPr>
          <p:cNvPr id="226" name="Google Shape;226;p21"/>
          <p:cNvSpPr/>
          <p:nvPr/>
        </p:nvSpPr>
        <p:spPr>
          <a:xfrm>
            <a:off x="10856119" y="1913215"/>
            <a:ext cx="18210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350"/>
              <a:buFont typeface="Syne"/>
              <a:buNone/>
            </a:pPr>
            <a:r>
              <a:rPr b="1" i="0" lang="en-US" sz="13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Tournament Period</a:t>
            </a:r>
            <a:endParaRPr b="0" i="0" sz="1350" u="none" cap="none" strike="noStrike"/>
          </a:p>
        </p:txBody>
      </p:sp>
      <p:sp>
        <p:nvSpPr>
          <p:cNvPr id="227" name="Google Shape;227;p21"/>
          <p:cNvSpPr/>
          <p:nvPr/>
        </p:nvSpPr>
        <p:spPr>
          <a:xfrm>
            <a:off x="9644063" y="2210753"/>
            <a:ext cx="42453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050"/>
              <a:buFont typeface="Overpass"/>
              <a:buNone/>
            </a:pPr>
            <a:r>
              <a:rPr b="0" i="0" lang="en-US" sz="10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March 18 – April 7</a:t>
            </a:r>
            <a:endParaRPr b="0" i="0" sz="1050" u="none" cap="none" strike="noStrike"/>
          </a:p>
        </p:txBody>
      </p:sp>
      <p:sp>
        <p:nvSpPr>
          <p:cNvPr id="228" name="Google Shape;228;p21"/>
          <p:cNvSpPr/>
          <p:nvPr/>
        </p:nvSpPr>
        <p:spPr>
          <a:xfrm>
            <a:off x="741045" y="2585680"/>
            <a:ext cx="131484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050"/>
              <a:buFont typeface="Overpass"/>
              <a:buNone/>
            </a:pPr>
            <a:r>
              <a:rPr b="0" i="0" lang="en-US" sz="10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I define </a:t>
            </a:r>
            <a:r>
              <a:rPr b="1" i="0" lang="en-US" sz="10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GameDay = 1</a:t>
            </a:r>
            <a:r>
              <a:rPr b="0" i="0" lang="en-US" sz="1050" u="none" cap="none" strike="noStrike">
                <a:solidFill>
                  <a:srgbClr val="3B4E4E"/>
                </a:solidFill>
                <a:latin typeface="Overpass"/>
                <a:ea typeface="Overpass"/>
                <a:cs typeface="Overpass"/>
                <a:sym typeface="Overpass"/>
              </a:rPr>
              <a:t> if the trading day overlaps with any NCAA tournament round.</a:t>
            </a:r>
            <a:endParaRPr b="0" i="0" sz="1050" u="none" cap="none" strike="noStrike"/>
          </a:p>
        </p:txBody>
      </p:sp>
      <p:pic>
        <p:nvPicPr>
          <p:cNvPr descr="preencoded.png" id="229" name="Google Shape;2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052" y="2960600"/>
            <a:ext cx="12566100" cy="5063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1"/>
          <p:cNvSpPr txBox="1"/>
          <p:nvPr/>
        </p:nvSpPr>
        <p:spPr>
          <a:xfrm>
            <a:off x="12463100" y="7662500"/>
            <a:ext cx="2109900" cy="472800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